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8" r:id="rId4"/>
    <p:sldId id="257" r:id="rId5"/>
    <p:sldId id="281" r:id="rId6"/>
    <p:sldId id="273" r:id="rId7"/>
    <p:sldId id="258" r:id="rId8"/>
    <p:sldId id="274" r:id="rId9"/>
    <p:sldId id="275" r:id="rId10"/>
    <p:sldId id="279" r:id="rId11"/>
    <p:sldId id="262" r:id="rId12"/>
    <p:sldId id="265" r:id="rId13"/>
    <p:sldId id="272" r:id="rId14"/>
    <p:sldId id="261" r:id="rId15"/>
    <p:sldId id="267" r:id="rId16"/>
    <p:sldId id="263" r:id="rId17"/>
    <p:sldId id="266" r:id="rId18"/>
    <p:sldId id="264" r:id="rId19"/>
    <p:sldId id="271" r:id="rId20"/>
    <p:sldId id="268" r:id="rId21"/>
    <p:sldId id="285" r:id="rId22"/>
    <p:sldId id="269" r:id="rId23"/>
    <p:sldId id="283" r:id="rId24"/>
    <p:sldId id="284" r:id="rId25"/>
    <p:sldId id="27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06"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DC58A29-818A-4E3C-83BC-FC7B54014B31}" type="datetimeFigureOut">
              <a:rPr lang="en-US" altLang="en-US"/>
              <a:pPr>
                <a:defRPr/>
              </a:pPr>
              <a:t>8/20/2015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E573CA-4CAA-4062-B328-09671FE666F1}" type="slidenum">
              <a:rPr lang="en-US" altLang="en-US"/>
              <a:pPr>
                <a:defRPr/>
              </a:pPr>
              <a:t>‹#›</a:t>
            </a:fld>
            <a:endParaRPr lang="en-US" altLang="en-US"/>
          </a:p>
        </p:txBody>
      </p:sp>
    </p:spTree>
    <p:extLst>
      <p:ext uri="{BB962C8B-B14F-4D97-AF65-F5344CB8AC3E}">
        <p14:creationId xmlns:p14="http://schemas.microsoft.com/office/powerpoint/2010/main" val="253567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9BC3C0C-9B10-4AA7-9D54-9E7D44B95081}" type="datetimeFigureOut">
              <a:rPr lang="en-US" altLang="en-US"/>
              <a:pPr>
                <a:defRPr/>
              </a:pPr>
              <a:t>8/20/2015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8C5D24-EACB-4254-AA85-019ACF400208}" type="slidenum">
              <a:rPr lang="en-US" altLang="en-US"/>
              <a:pPr>
                <a:defRPr/>
              </a:pPr>
              <a:t>‹#›</a:t>
            </a:fld>
            <a:endParaRPr lang="en-US" altLang="en-US"/>
          </a:p>
        </p:txBody>
      </p:sp>
    </p:spTree>
    <p:extLst>
      <p:ext uri="{BB962C8B-B14F-4D97-AF65-F5344CB8AC3E}">
        <p14:creationId xmlns:p14="http://schemas.microsoft.com/office/powerpoint/2010/main" val="31805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B27A8C1-4D6A-42B7-B0E6-054C55CDF6B8}" type="datetimeFigureOut">
              <a:rPr lang="en-US" altLang="en-US"/>
              <a:pPr>
                <a:defRPr/>
              </a:pPr>
              <a:t>8/20/2015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443045-ED32-47E6-8100-DAC05A5D6FD1}" type="slidenum">
              <a:rPr lang="en-US" altLang="en-US"/>
              <a:pPr>
                <a:defRPr/>
              </a:pPr>
              <a:t>‹#›</a:t>
            </a:fld>
            <a:endParaRPr lang="en-US" altLang="en-US"/>
          </a:p>
        </p:txBody>
      </p:sp>
    </p:spTree>
    <p:extLst>
      <p:ext uri="{BB962C8B-B14F-4D97-AF65-F5344CB8AC3E}">
        <p14:creationId xmlns:p14="http://schemas.microsoft.com/office/powerpoint/2010/main" val="15373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7FC7B17-FCF5-4C44-ABD6-49A2A8B220DC}" type="datetimeFigureOut">
              <a:rPr lang="en-US" altLang="en-US"/>
              <a:pPr>
                <a:defRPr/>
              </a:pPr>
              <a:t>8/20/2015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12CB6AC-E7E2-4A72-A4A1-6743AB9FC7D8}" type="slidenum">
              <a:rPr lang="en-US" altLang="en-US"/>
              <a:pPr>
                <a:defRPr/>
              </a:pPr>
              <a:t>‹#›</a:t>
            </a:fld>
            <a:endParaRPr lang="en-US" altLang="en-US"/>
          </a:p>
        </p:txBody>
      </p:sp>
    </p:spTree>
    <p:extLst>
      <p:ext uri="{BB962C8B-B14F-4D97-AF65-F5344CB8AC3E}">
        <p14:creationId xmlns:p14="http://schemas.microsoft.com/office/powerpoint/2010/main" val="180374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033E522-1216-45FB-9B46-267A083F3F86}" type="datetimeFigureOut">
              <a:rPr lang="en-US" altLang="en-US"/>
              <a:pPr>
                <a:defRPr/>
              </a:pPr>
              <a:t>8/20/2015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9277C2-95D9-49D0-B03F-E78163D873AD}" type="slidenum">
              <a:rPr lang="en-US" altLang="en-US"/>
              <a:pPr>
                <a:defRPr/>
              </a:pPr>
              <a:t>‹#›</a:t>
            </a:fld>
            <a:endParaRPr lang="en-US" altLang="en-US"/>
          </a:p>
        </p:txBody>
      </p:sp>
    </p:spTree>
    <p:extLst>
      <p:ext uri="{BB962C8B-B14F-4D97-AF65-F5344CB8AC3E}">
        <p14:creationId xmlns:p14="http://schemas.microsoft.com/office/powerpoint/2010/main" val="355225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ACEC424-2858-49E3-AA76-AB70DCACB584}" type="datetimeFigureOut">
              <a:rPr lang="en-US" altLang="en-US"/>
              <a:pPr>
                <a:defRPr/>
              </a:pPr>
              <a:t>8/20/2015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74770-4605-4676-A0F4-3C9D17620034}" type="slidenum">
              <a:rPr lang="en-US" altLang="en-US"/>
              <a:pPr>
                <a:defRPr/>
              </a:pPr>
              <a:t>‹#›</a:t>
            </a:fld>
            <a:endParaRPr lang="en-US" altLang="en-US"/>
          </a:p>
        </p:txBody>
      </p:sp>
    </p:spTree>
    <p:extLst>
      <p:ext uri="{BB962C8B-B14F-4D97-AF65-F5344CB8AC3E}">
        <p14:creationId xmlns:p14="http://schemas.microsoft.com/office/powerpoint/2010/main" val="81169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6800FB1-A627-4915-8C44-9ECE51CC0887}" type="datetimeFigureOut">
              <a:rPr lang="en-US" altLang="en-US"/>
              <a:pPr>
                <a:defRPr/>
              </a:pPr>
              <a:t>8/20/2015</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ADF0333-588B-4CDD-A8D7-14BAB7E02C6B}" type="slidenum">
              <a:rPr lang="en-US" altLang="en-US"/>
              <a:pPr>
                <a:defRPr/>
              </a:pPr>
              <a:t>‹#›</a:t>
            </a:fld>
            <a:endParaRPr lang="en-US" altLang="en-US"/>
          </a:p>
        </p:txBody>
      </p:sp>
    </p:spTree>
    <p:extLst>
      <p:ext uri="{BB962C8B-B14F-4D97-AF65-F5344CB8AC3E}">
        <p14:creationId xmlns:p14="http://schemas.microsoft.com/office/powerpoint/2010/main" val="43329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8F717FF-5F73-49F5-90C2-1EDD72A4F8ED}" type="datetimeFigureOut">
              <a:rPr lang="en-US" altLang="en-US"/>
              <a:pPr>
                <a:defRPr/>
              </a:pPr>
              <a:t>8/20/2015</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93CE172-39AA-4F43-9487-3909A2C45222}" type="slidenum">
              <a:rPr lang="en-US" altLang="en-US"/>
              <a:pPr>
                <a:defRPr/>
              </a:pPr>
              <a:t>‹#›</a:t>
            </a:fld>
            <a:endParaRPr lang="en-US" altLang="en-US"/>
          </a:p>
        </p:txBody>
      </p:sp>
    </p:spTree>
    <p:extLst>
      <p:ext uri="{BB962C8B-B14F-4D97-AF65-F5344CB8AC3E}">
        <p14:creationId xmlns:p14="http://schemas.microsoft.com/office/powerpoint/2010/main" val="189586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C59111-9C81-492F-AB56-A8825801D91F}" type="datetimeFigureOut">
              <a:rPr lang="en-US" altLang="en-US"/>
              <a:pPr>
                <a:defRPr/>
              </a:pPr>
              <a:t>8/20/2015</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E11A069-9151-4C95-A9B3-016EAE3FBE57}" type="slidenum">
              <a:rPr lang="en-US" altLang="en-US"/>
              <a:pPr>
                <a:defRPr/>
              </a:pPr>
              <a:t>‹#›</a:t>
            </a:fld>
            <a:endParaRPr lang="en-US" altLang="en-US"/>
          </a:p>
        </p:txBody>
      </p:sp>
    </p:spTree>
    <p:extLst>
      <p:ext uri="{BB962C8B-B14F-4D97-AF65-F5344CB8AC3E}">
        <p14:creationId xmlns:p14="http://schemas.microsoft.com/office/powerpoint/2010/main" val="402107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70AB59B-6C13-4B73-AF82-2C0FAC1CDF3C}" type="datetimeFigureOut">
              <a:rPr lang="en-US" altLang="en-US"/>
              <a:pPr>
                <a:defRPr/>
              </a:pPr>
              <a:t>8/20/2015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7DD171-F3C6-4D74-AE3D-167BB5030CC7}" type="slidenum">
              <a:rPr lang="en-US" altLang="en-US"/>
              <a:pPr>
                <a:defRPr/>
              </a:pPr>
              <a:t>‹#›</a:t>
            </a:fld>
            <a:endParaRPr lang="en-US" altLang="en-US"/>
          </a:p>
        </p:txBody>
      </p:sp>
    </p:spTree>
    <p:extLst>
      <p:ext uri="{BB962C8B-B14F-4D97-AF65-F5344CB8AC3E}">
        <p14:creationId xmlns:p14="http://schemas.microsoft.com/office/powerpoint/2010/main" val="403190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627059-DF66-4184-8D6D-6090A5CB1435}" type="datetimeFigureOut">
              <a:rPr lang="en-US" altLang="en-US"/>
              <a:pPr>
                <a:defRPr/>
              </a:pPr>
              <a:t>8/20/2015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DADE9E0-A102-4F57-B491-6FC274AB7354}" type="slidenum">
              <a:rPr lang="en-US" altLang="en-US"/>
              <a:pPr>
                <a:defRPr/>
              </a:pPr>
              <a:t>‹#›</a:t>
            </a:fld>
            <a:endParaRPr lang="en-US" altLang="en-US"/>
          </a:p>
        </p:txBody>
      </p:sp>
    </p:spTree>
    <p:extLst>
      <p:ext uri="{BB962C8B-B14F-4D97-AF65-F5344CB8AC3E}">
        <p14:creationId xmlns:p14="http://schemas.microsoft.com/office/powerpoint/2010/main" val="231556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lvl1pPr>
          </a:lstStyle>
          <a:p>
            <a:pPr>
              <a:defRPr/>
            </a:pPr>
            <a:fld id="{AE9F3428-F033-485C-A9FA-2E91BB1AE448}" type="datetimeFigureOut">
              <a:rPr lang="en-US" altLang="en-US"/>
              <a:pPr>
                <a:defRPr/>
              </a:pPr>
              <a:t>8/20/2015</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F2D03B6-F20C-4DAD-817D-1CD5B2542A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4" descr="E.-Excel-Logo.png"/>
          <p:cNvPicPr>
            <a:picLocks noChangeAspect="1"/>
          </p:cNvPicPr>
          <p:nvPr/>
        </p:nvPicPr>
        <p:blipFill>
          <a:blip r:embed="rId2">
            <a:lum bright="82000"/>
            <a:extLst>
              <a:ext uri="{28A0092B-C50C-407E-A947-70E740481C1C}">
                <a14:useLocalDpi xmlns:a14="http://schemas.microsoft.com/office/drawing/2010/main" val="0"/>
              </a:ext>
            </a:extLst>
          </a:blip>
          <a:srcRect/>
          <a:stretch>
            <a:fillRect/>
          </a:stretch>
        </p:blipFill>
        <p:spPr bwMode="auto">
          <a:xfrm>
            <a:off x="0" y="0"/>
            <a:ext cx="53340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G3HB91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0413" y="0"/>
            <a:ext cx="4573587"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PPT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Subtitle 2"/>
          <p:cNvSpPr>
            <a:spLocks noGrp="1"/>
          </p:cNvSpPr>
          <p:nvPr>
            <p:ph type="subTitle" idx="1"/>
          </p:nvPr>
        </p:nvSpPr>
        <p:spPr>
          <a:xfrm>
            <a:off x="381000" y="1219200"/>
            <a:ext cx="4572000" cy="2819400"/>
          </a:xfrm>
        </p:spPr>
        <p:txBody>
          <a:bodyPr/>
          <a:lstStyle/>
          <a:p>
            <a:pPr eaLnBrk="1" hangingPunct="1">
              <a:lnSpc>
                <a:spcPct val="80000"/>
              </a:lnSpc>
            </a:pPr>
            <a:endParaRPr lang="en-US" altLang="en-US" sz="2500" smtClean="0"/>
          </a:p>
          <a:p>
            <a:pPr eaLnBrk="1" hangingPunct="1">
              <a:lnSpc>
                <a:spcPct val="80000"/>
              </a:lnSpc>
            </a:pPr>
            <a:r>
              <a:rPr lang="en-US" altLang="en-US" sz="4000" smtClean="0">
                <a:latin typeface="Calibri" pitchFamily="34" charset="0"/>
              </a:rPr>
              <a:t>Powerful Antioxidants</a:t>
            </a:r>
          </a:p>
          <a:p>
            <a:pPr eaLnBrk="1" hangingPunct="1">
              <a:lnSpc>
                <a:spcPct val="80000"/>
              </a:lnSpc>
            </a:pPr>
            <a:r>
              <a:rPr lang="en-US" altLang="en-US" sz="4000" smtClean="0">
                <a:latin typeface="Calibri" pitchFamily="34" charset="0"/>
              </a:rPr>
              <a:t>For Eye and Body Health!</a:t>
            </a:r>
          </a:p>
        </p:txBody>
      </p:sp>
      <p:pic>
        <p:nvPicPr>
          <p:cNvPr id="2054" name="Picture 5" descr="EEPPT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egiesNoBackgroun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71825"/>
            <a:ext cx="9144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PPTbackgroun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p:nvPr>
        </p:nvSpPr>
        <p:spPr>
          <a:xfrm>
            <a:off x="0" y="0"/>
            <a:ext cx="8229600" cy="1143000"/>
          </a:xfrm>
        </p:spPr>
        <p:txBody>
          <a:bodyPr/>
          <a:lstStyle/>
          <a:p>
            <a:pPr marL="231775" algn="l" eaLnBrk="1" hangingPunct="1"/>
            <a:r>
              <a:rPr lang="en-US" altLang="en-US" smtClean="0">
                <a:solidFill>
                  <a:srgbClr val="C00000"/>
                </a:solidFill>
                <a:latin typeface="Calibri" pitchFamily="34" charset="0"/>
              </a:rPr>
              <a:t>Why Whole Foods?  </a:t>
            </a:r>
          </a:p>
        </p:txBody>
      </p:sp>
      <p:sp>
        <p:nvSpPr>
          <p:cNvPr id="3" name="Content Placeholder 2"/>
          <p:cNvSpPr>
            <a:spLocks noGrp="1"/>
          </p:cNvSpPr>
          <p:nvPr>
            <p:ph idx="1"/>
          </p:nvPr>
        </p:nvSpPr>
        <p:spPr>
          <a:xfrm>
            <a:off x="381000" y="990600"/>
            <a:ext cx="8229600" cy="4525963"/>
          </a:xfrm>
        </p:spPr>
        <p:txBody>
          <a:bodyPr/>
          <a:lstStyle/>
          <a:p>
            <a:pPr marL="0" indent="0" eaLnBrk="1" hangingPunct="1">
              <a:spcBef>
                <a:spcPct val="0"/>
              </a:spcBef>
              <a:spcAft>
                <a:spcPts val="1200"/>
              </a:spcAft>
              <a:buFontTx/>
              <a:buNone/>
            </a:pPr>
            <a:r>
              <a:rPr lang="en-US" altLang="en-US" sz="2800" smtClean="0">
                <a:latin typeface="Calibri" pitchFamily="34" charset="0"/>
              </a:rPr>
              <a:t>“People think that we can pull out the fiber, pull out the antioxidants [from whole foods]. But research does not back that up. Study after study says you gain the most benefit from whole foods.”</a:t>
            </a:r>
          </a:p>
          <a:p>
            <a:pPr marL="0" indent="0" eaLnBrk="1" hangingPunct="1">
              <a:buFontTx/>
              <a:buNone/>
            </a:pPr>
            <a:r>
              <a:rPr lang="en-US" altLang="en-US" sz="1800" i="1" smtClean="0">
                <a:latin typeface="Calibri" pitchFamily="34" charset="0"/>
              </a:rPr>
              <a:t>David Klurfeld, National Program Leader for Human Nutrition at the USDA's Agricultural Research Service.</a:t>
            </a:r>
            <a:r>
              <a:rPr lang="en-US" altLang="en-US" sz="2400" smtClean="0"/>
              <a:t/>
            </a:r>
            <a:br>
              <a:rPr lang="en-US" altLang="en-US" sz="2400" smtClean="0"/>
            </a:br>
            <a:endParaRPr lang="en-US" altLang="en-US" sz="2400" smtClean="0"/>
          </a:p>
        </p:txBody>
      </p:sp>
      <p:pic>
        <p:nvPicPr>
          <p:cNvPr id="11270" name="Picture 5" descr="EEPPT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AC-PROSERVER\creative data\Archived Projects\ NEW FILE SYSTEM\Resources\Photography\Raw Ingredients\Grapes\Grapes, Red bunch 8214.3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70063">
            <a:off x="5848350" y="319088"/>
            <a:ext cx="3048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W:\wwwroot\CorporateWebSrv\email_images\splitgrap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95818">
            <a:off x="5268913" y="3217863"/>
            <a:ext cx="3395662"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p:cNvSpPr>
            <a:spLocks noGrp="1"/>
          </p:cNvSpPr>
          <p:nvPr>
            <p:ph type="title"/>
          </p:nvPr>
        </p:nvSpPr>
        <p:spPr>
          <a:xfrm>
            <a:off x="0" y="0"/>
            <a:ext cx="8229600" cy="1143000"/>
          </a:xfrm>
        </p:spPr>
        <p:txBody>
          <a:bodyPr/>
          <a:lstStyle/>
          <a:p>
            <a:pPr marL="231775" algn="l" eaLnBrk="1" hangingPunct="1"/>
            <a:r>
              <a:rPr lang="en-US" altLang="en-US" smtClean="0">
                <a:solidFill>
                  <a:srgbClr val="C00000"/>
                </a:solidFill>
                <a:latin typeface="Calibri" pitchFamily="34" charset="0"/>
              </a:rPr>
              <a:t>Grape Seed Extract  </a:t>
            </a:r>
          </a:p>
        </p:txBody>
      </p:sp>
      <p:sp>
        <p:nvSpPr>
          <p:cNvPr id="3" name="Content Placeholder 2"/>
          <p:cNvSpPr>
            <a:spLocks noGrp="1"/>
          </p:cNvSpPr>
          <p:nvPr>
            <p:ph idx="1"/>
          </p:nvPr>
        </p:nvSpPr>
        <p:spPr>
          <a:xfrm>
            <a:off x="304800" y="1066800"/>
            <a:ext cx="5791200" cy="4525963"/>
          </a:xfrm>
        </p:spPr>
        <p:txBody>
          <a:bodyPr/>
          <a:lstStyle/>
          <a:p>
            <a:pPr eaLnBrk="1" hangingPunct="1">
              <a:spcBef>
                <a:spcPct val="0"/>
              </a:spcBef>
              <a:spcAft>
                <a:spcPts val="1200"/>
              </a:spcAft>
            </a:pPr>
            <a:r>
              <a:rPr lang="en-US" altLang="en-US" sz="2400" smtClean="0">
                <a:latin typeface="Calibri" pitchFamily="34" charset="0"/>
              </a:rPr>
              <a:t>A water soluble grape seed extract provides the right balance of vitamins, polyphenols and naturally occurring antioxidant compounds, such as OPCs. </a:t>
            </a:r>
          </a:p>
          <a:p>
            <a:pPr eaLnBrk="1" hangingPunct="1">
              <a:spcBef>
                <a:spcPct val="0"/>
              </a:spcBef>
              <a:spcAft>
                <a:spcPts val="1200"/>
              </a:spcAft>
            </a:pPr>
            <a:r>
              <a:rPr lang="en-US" altLang="en-US" sz="2400" smtClean="0">
                <a:latin typeface="Calibri" pitchFamily="34" charset="0"/>
              </a:rPr>
              <a:t>Studies show a broad spectrum of antioxidants is safer and more effective for long term health than a single antioxidant.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fade">
                                      <p:cBhvr>
                                        <p:cTn id="13" dur="1000"/>
                                        <p:tgtEl>
                                          <p:spTgt spid="15362"/>
                                        </p:tgtEl>
                                      </p:cBhvr>
                                    </p:animEffect>
                                  </p:childTnLst>
                                </p:cTn>
                              </p:par>
                              <p:par>
                                <p:cTn id="14" presetID="10" presetClass="entr" presetSubtype="0" fill="hold" nodeType="with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fade">
                                      <p:cBhvr>
                                        <p:cTn id="16" dur="1000"/>
                                        <p:tgtEl>
                                          <p:spTgt spid="15364"/>
                                        </p:tgtEl>
                                      </p:cBhvr>
                                    </p:animEffect>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229600" cy="1143000"/>
          </a:xfrm>
          <a:prstGeom prst="rect">
            <a:avLst/>
          </a:prstGeom>
        </p:spPr>
        <p:txBody>
          <a:bodyPr anchor="ctr">
            <a:normAutofit/>
          </a:bodyPr>
          <a:lstStyle/>
          <a:p>
            <a:pPr marL="231775" fontAlgn="auto">
              <a:spcAft>
                <a:spcPts val="0"/>
              </a:spcAft>
              <a:defRPr/>
            </a:pPr>
            <a:r>
              <a:rPr lang="en-US" sz="4400" dirty="0">
                <a:solidFill>
                  <a:srgbClr val="C00000"/>
                </a:solidFill>
                <a:latin typeface="Calibri" pitchFamily="34" charset="0"/>
                <a:ea typeface="+mj-ea"/>
                <a:cs typeface="+mj-cs"/>
              </a:rPr>
              <a:t>Grape Seed Extract</a:t>
            </a:r>
          </a:p>
        </p:txBody>
      </p:sp>
      <p:pic>
        <p:nvPicPr>
          <p:cNvPr id="5" name="Picture 4" descr="G3HB91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19200"/>
            <a:ext cx="26670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57200" y="1219200"/>
            <a:ext cx="5867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1200"/>
              </a:spcAft>
            </a:pPr>
            <a:r>
              <a:rPr lang="en-US" altLang="en-US" sz="2400">
                <a:latin typeface="Calibri" pitchFamily="34" charset="0"/>
              </a:rPr>
              <a:t>Studies reveal that grape seed extract may affect conditions such as high blood pressure and high cholesterol. </a:t>
            </a:r>
          </a:p>
          <a:p>
            <a:pPr eaLnBrk="1" hangingPunct="1">
              <a:spcBef>
                <a:spcPct val="0"/>
              </a:spcBef>
              <a:spcAft>
                <a:spcPts val="1200"/>
              </a:spcAft>
            </a:pPr>
            <a:r>
              <a:rPr lang="en-US" altLang="en-US" sz="2400">
                <a:latin typeface="Calibri" pitchFamily="34" charset="0"/>
              </a:rPr>
              <a:t>Phenolics in grape seeds may help reduce risk of heart disease by reducing inflammation.</a:t>
            </a:r>
          </a:p>
          <a:p>
            <a:pPr eaLnBrk="1" hangingPunct="1">
              <a:spcBef>
                <a:spcPct val="0"/>
              </a:spcBef>
              <a:spcAft>
                <a:spcPts val="1200"/>
              </a:spcAft>
            </a:pPr>
            <a:r>
              <a:rPr lang="en-US" altLang="en-US" sz="2400">
                <a:latin typeface="Calibri" pitchFamily="34" charset="0"/>
              </a:rPr>
              <a:t>Contains resveratrol, which may interfere with the growth and spread of damaged cell.</a:t>
            </a:r>
          </a:p>
        </p:txBody>
      </p:sp>
      <p:sp>
        <p:nvSpPr>
          <p:cNvPr id="9" name="TextBox 8"/>
          <p:cNvSpPr txBox="1">
            <a:spLocks noChangeArrowheads="1"/>
          </p:cNvSpPr>
          <p:nvPr/>
        </p:nvSpPr>
        <p:spPr bwMode="auto">
          <a:xfrm>
            <a:off x="3581400" y="5867400"/>
            <a:ext cx="556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en-US" altLang="en-US" sz="1200">
                <a:latin typeface="Calibri" pitchFamily="34" charset="0"/>
              </a:rPr>
              <a:t>Source: http://en.wikipedia.org/wiki/Grape_seed_extract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nodeType="afterGroup">
                            <p:stCondLst>
                              <p:cond delay="2000"/>
                            </p:stCondLst>
                            <p:childTnLst>
                              <p:par>
                                <p:cTn id="20" presetID="42"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PPTbackgroun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0" y="0"/>
            <a:ext cx="8229600" cy="1143000"/>
          </a:xfrm>
          <a:prstGeom prst="rect">
            <a:avLst/>
          </a:prstGeom>
        </p:spPr>
        <p:txBody>
          <a:bodyPr anchor="ctr">
            <a:normAutofit/>
          </a:bodyPr>
          <a:lstStyle/>
          <a:p>
            <a:pPr marL="231775" fontAlgn="auto">
              <a:spcAft>
                <a:spcPts val="0"/>
              </a:spcAft>
              <a:defRPr/>
            </a:pPr>
            <a:r>
              <a:rPr lang="en-US" sz="4400" dirty="0">
                <a:solidFill>
                  <a:srgbClr val="C00000"/>
                </a:solidFill>
                <a:latin typeface="Calibri" pitchFamily="34" charset="0"/>
                <a:ea typeface="+mj-ea"/>
                <a:cs typeface="+mj-cs"/>
              </a:rPr>
              <a:t>Grape Seed Extract</a:t>
            </a:r>
          </a:p>
        </p:txBody>
      </p:sp>
      <p:sp>
        <p:nvSpPr>
          <p:cNvPr id="6" name="Rectangle 5"/>
          <p:cNvSpPr>
            <a:spLocks noChangeArrowheads="1"/>
          </p:cNvSpPr>
          <p:nvPr/>
        </p:nvSpPr>
        <p:spPr bwMode="auto">
          <a:xfrm>
            <a:off x="457200" y="1143000"/>
            <a:ext cx="495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latin typeface="Calibri" pitchFamily="34" charset="0"/>
              </a:rPr>
              <a:t>Preliminary research shows that grape seed extract containing OPCs may :</a:t>
            </a:r>
          </a:p>
        </p:txBody>
      </p:sp>
      <p:sp>
        <p:nvSpPr>
          <p:cNvPr id="7" name="Rectangle 6"/>
          <p:cNvSpPr>
            <a:spLocks noChangeArrowheads="1"/>
          </p:cNvSpPr>
          <p:nvPr/>
        </p:nvSpPr>
        <p:spPr bwMode="auto">
          <a:xfrm>
            <a:off x="228600" y="1981200"/>
            <a:ext cx="5562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62013" indent="-225425"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eaLnBrk="1" hangingPunct="1">
              <a:spcBef>
                <a:spcPct val="0"/>
              </a:spcBef>
              <a:spcAft>
                <a:spcPts val="1200"/>
              </a:spcAft>
              <a:buFont typeface="Arial" charset="0"/>
              <a:buChar char="•"/>
            </a:pPr>
            <a:r>
              <a:rPr lang="en-US" altLang="en-US" sz="2400">
                <a:latin typeface="Calibri" pitchFamily="34" charset="0"/>
              </a:rPr>
              <a:t>Assist with skin health</a:t>
            </a:r>
          </a:p>
          <a:p>
            <a:pPr lvl="1" eaLnBrk="1" hangingPunct="1">
              <a:spcBef>
                <a:spcPct val="0"/>
              </a:spcBef>
              <a:spcAft>
                <a:spcPts val="1200"/>
              </a:spcAft>
              <a:buFont typeface="Arial" charset="0"/>
              <a:buChar char="•"/>
            </a:pPr>
            <a:r>
              <a:rPr lang="en-US" altLang="en-US" sz="2400">
                <a:latin typeface="Calibri" pitchFamily="34" charset="0"/>
              </a:rPr>
              <a:t>Retard growth of bacteria that cause dental cavities</a:t>
            </a:r>
          </a:p>
          <a:p>
            <a:pPr lvl="1" eaLnBrk="1" hangingPunct="1">
              <a:spcBef>
                <a:spcPct val="0"/>
              </a:spcBef>
              <a:spcAft>
                <a:spcPts val="1200"/>
              </a:spcAft>
              <a:buFont typeface="Arial" charset="0"/>
              <a:buChar char="•"/>
            </a:pPr>
            <a:r>
              <a:rPr lang="en-US" altLang="en-US" sz="2400">
                <a:latin typeface="Calibri" pitchFamily="34" charset="0"/>
              </a:rPr>
              <a:t>Enhance bone density and strength</a:t>
            </a:r>
          </a:p>
          <a:p>
            <a:pPr lvl="1" eaLnBrk="1" hangingPunct="1">
              <a:spcBef>
                <a:spcPct val="0"/>
              </a:spcBef>
              <a:spcAft>
                <a:spcPts val="1200"/>
              </a:spcAft>
              <a:buFont typeface="Arial" charset="0"/>
              <a:buChar char="•"/>
            </a:pPr>
            <a:r>
              <a:rPr lang="en-US" altLang="en-US" sz="2400">
                <a:latin typeface="Calibri" pitchFamily="34" charset="0"/>
              </a:rPr>
              <a:t>Provide supplementation for sunscreen protection</a:t>
            </a:r>
          </a:p>
        </p:txBody>
      </p:sp>
      <p:sp>
        <p:nvSpPr>
          <p:cNvPr id="9" name="TextBox 8"/>
          <p:cNvSpPr txBox="1">
            <a:spLocks noChangeArrowheads="1"/>
          </p:cNvSpPr>
          <p:nvPr/>
        </p:nvSpPr>
        <p:spPr bwMode="auto">
          <a:xfrm>
            <a:off x="3581400" y="5867400"/>
            <a:ext cx="556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en-US" altLang="en-US" sz="1200"/>
              <a:t>Source: http://en.wikipedia.org/wiki/Grape_seed_extract</a:t>
            </a:r>
          </a:p>
        </p:txBody>
      </p:sp>
      <p:pic>
        <p:nvPicPr>
          <p:cNvPr id="10" name="Picture 9" descr="GrapesL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14400"/>
            <a:ext cx="294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par>
                          <p:cTn id="13" fill="hold" nodeType="afterGroup">
                            <p:stCondLst>
                              <p:cond delay="2000"/>
                            </p:stCondLst>
                            <p:childTnLst>
                              <p:par>
                                <p:cTn id="14" presetID="42"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000"/>
                                        <p:tgtEl>
                                          <p:spTgt spid="7">
                                            <p:txEl>
                                              <p:pRg st="0" end="0"/>
                                            </p:txEl>
                                          </p:spTgt>
                                        </p:tgtEl>
                                      </p:cBhvr>
                                    </p:animEffect>
                                    <p:anim calcmode="lin" valueType="num">
                                      <p:cBhvr>
                                        <p:cTn id="1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3000"/>
                            </p:stCondLst>
                            <p:childTnLst>
                              <p:par>
                                <p:cTn id="20" presetID="42" presetClass="entr" presetSubtype="0" fill="hold"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4000"/>
                            </p:stCondLst>
                            <p:childTnLst>
                              <p:par>
                                <p:cTn id="26" presetID="42" presetClass="entr" presetSubtype="0"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0"/>
                            </p:stCondLst>
                            <p:childTnLst>
                              <p:par>
                                <p:cTn id="32" presetID="42" presetClass="entr" presetSubtype="0" fill="hold" nodeType="after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1000"/>
                                        <p:tgtEl>
                                          <p:spTgt spid="7">
                                            <p:txEl>
                                              <p:pRg st="3" end="3"/>
                                            </p:txEl>
                                          </p:spTgt>
                                        </p:tgtEl>
                                      </p:cBhvr>
                                    </p:animEffect>
                                    <p:anim calcmode="lin" valueType="num">
                                      <p:cBhvr>
                                        <p:cTn id="3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8229600" cy="1143000"/>
          </a:xfrm>
        </p:spPr>
        <p:txBody>
          <a:bodyPr/>
          <a:lstStyle/>
          <a:p>
            <a:pPr marL="231775" algn="l" eaLnBrk="1" hangingPunct="1"/>
            <a:r>
              <a:rPr lang="en-US" altLang="en-US" smtClean="0">
                <a:solidFill>
                  <a:srgbClr val="C00000"/>
                </a:solidFill>
                <a:latin typeface="Calibri" pitchFamily="34" charset="0"/>
              </a:rPr>
              <a:t>Cassia Tora Seed Extract</a:t>
            </a:r>
          </a:p>
        </p:txBody>
      </p:sp>
      <p:sp>
        <p:nvSpPr>
          <p:cNvPr id="3" name="Content Placeholder 2"/>
          <p:cNvSpPr>
            <a:spLocks noGrp="1"/>
          </p:cNvSpPr>
          <p:nvPr>
            <p:ph idx="1"/>
          </p:nvPr>
        </p:nvSpPr>
        <p:spPr>
          <a:xfrm>
            <a:off x="533400" y="1295400"/>
            <a:ext cx="5334000" cy="3505200"/>
          </a:xfrm>
        </p:spPr>
        <p:txBody>
          <a:bodyPr/>
          <a:lstStyle/>
          <a:p>
            <a:pPr eaLnBrk="1" hangingPunct="1"/>
            <a:r>
              <a:rPr lang="en-US" altLang="en-US" sz="2400" smtClean="0">
                <a:latin typeface="Calibri" pitchFamily="34" charset="0"/>
              </a:rPr>
              <a:t>Called “bright eyes” by the Chinese.  </a:t>
            </a:r>
          </a:p>
          <a:p>
            <a:pPr eaLnBrk="1" hangingPunct="1"/>
            <a:r>
              <a:rPr lang="en-US" altLang="en-US" sz="2400" smtClean="0">
                <a:latin typeface="Calibri" pitchFamily="34" charset="0"/>
              </a:rPr>
              <a:t>Has significant liver protective benefits</a:t>
            </a:r>
          </a:p>
          <a:p>
            <a:pPr eaLnBrk="1" hangingPunct="1"/>
            <a:r>
              <a:rPr lang="en-US" altLang="en-US" sz="2400" smtClean="0">
                <a:latin typeface="Calibri" pitchFamily="34" charset="0"/>
              </a:rPr>
              <a:t>Helps eliminate free radicals and </a:t>
            </a:r>
            <a:br>
              <a:rPr lang="en-US" altLang="en-US" sz="2400" smtClean="0">
                <a:latin typeface="Calibri" pitchFamily="34" charset="0"/>
              </a:rPr>
            </a:br>
            <a:r>
              <a:rPr lang="en-US" altLang="en-US" sz="2400" smtClean="0">
                <a:latin typeface="Calibri" pitchFamily="34" charset="0"/>
              </a:rPr>
              <a:t>other toxins from the body to help maintain eye health.  </a:t>
            </a:r>
          </a:p>
          <a:p>
            <a:pPr eaLnBrk="1" hangingPunct="1"/>
            <a:endParaRPr lang="en-US" altLang="en-US" smtClean="0"/>
          </a:p>
        </p:txBody>
      </p:sp>
      <p:pic>
        <p:nvPicPr>
          <p:cNvPr id="5" name="Picture 4" descr="CassiaSe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407971">
            <a:off x="4995068" y="2370932"/>
            <a:ext cx="405606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4191000" y="5791200"/>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en-US" altLang="en-US" sz="1200"/>
              <a:t>Source:  http://www.buzzle.com/articles/cassia-seed-extract-benefits.html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nodeType="after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8229600" cy="1143000"/>
          </a:xfrm>
        </p:spPr>
        <p:txBody>
          <a:bodyPr/>
          <a:lstStyle/>
          <a:p>
            <a:pPr marL="231775" algn="l" eaLnBrk="1" hangingPunct="1"/>
            <a:r>
              <a:rPr lang="en-US" altLang="en-US" smtClean="0">
                <a:solidFill>
                  <a:srgbClr val="C00000"/>
                </a:solidFill>
                <a:latin typeface="Calibri" pitchFamily="34" charset="0"/>
              </a:rPr>
              <a:t>Cassia Tora Seed Extract</a:t>
            </a:r>
          </a:p>
        </p:txBody>
      </p:sp>
      <p:sp>
        <p:nvSpPr>
          <p:cNvPr id="3" name="Content Placeholder 2"/>
          <p:cNvSpPr>
            <a:spLocks noGrp="1"/>
          </p:cNvSpPr>
          <p:nvPr>
            <p:ph idx="1"/>
          </p:nvPr>
        </p:nvSpPr>
        <p:spPr>
          <a:xfrm>
            <a:off x="304800" y="1066800"/>
            <a:ext cx="5638800" cy="4267200"/>
          </a:xfrm>
        </p:spPr>
        <p:txBody>
          <a:bodyPr/>
          <a:lstStyle/>
          <a:p>
            <a:pPr eaLnBrk="1" hangingPunct="1"/>
            <a:r>
              <a:rPr lang="en-US" altLang="en-US" sz="2400" smtClean="0">
                <a:latin typeface="Calibri" pitchFamily="34" charset="0"/>
              </a:rPr>
              <a:t>Tonic for the eyes, kidney, liver and bowel. Helps the liver function better by improving lipid metabolism and cleansing toxins.  </a:t>
            </a:r>
          </a:p>
          <a:p>
            <a:pPr eaLnBrk="1" hangingPunct="1"/>
            <a:r>
              <a:rPr lang="en-US" altLang="en-US" sz="2400" smtClean="0">
                <a:latin typeface="Calibri" pitchFamily="34" charset="0"/>
              </a:rPr>
              <a:t>Contains anthraquinones, which have laxative properties.</a:t>
            </a:r>
          </a:p>
          <a:p>
            <a:pPr eaLnBrk="1" hangingPunct="1"/>
            <a:r>
              <a:rPr lang="en-US" altLang="en-US" sz="2400" smtClean="0">
                <a:latin typeface="Calibri" pitchFamily="34" charset="0"/>
              </a:rPr>
              <a:t>Contains retinoic acid, which helps support eye health, including bloodshot eyes</a:t>
            </a:r>
          </a:p>
        </p:txBody>
      </p:sp>
      <p:sp>
        <p:nvSpPr>
          <p:cNvPr id="7" name="Rectangle 6"/>
          <p:cNvSpPr>
            <a:spLocks noChangeArrowheads="1"/>
          </p:cNvSpPr>
          <p:nvPr/>
        </p:nvSpPr>
        <p:spPr bwMode="auto">
          <a:xfrm>
            <a:off x="4191000" y="5791200"/>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en-US" altLang="en-US" sz="1200"/>
              <a:t>Source:  http://www.buzzle.com/articles/cassia-seed-extract-benefits.html</a:t>
            </a:r>
          </a:p>
        </p:txBody>
      </p:sp>
      <p:grpSp>
        <p:nvGrpSpPr>
          <p:cNvPr id="2" name="Group 9"/>
          <p:cNvGrpSpPr>
            <a:grpSpLocks/>
          </p:cNvGrpSpPr>
          <p:nvPr/>
        </p:nvGrpSpPr>
        <p:grpSpPr bwMode="auto">
          <a:xfrm rot="-1078212">
            <a:off x="5851525" y="733425"/>
            <a:ext cx="2640013" cy="4438650"/>
            <a:chOff x="5851620" y="733458"/>
            <a:chExt cx="2640381" cy="4438086"/>
          </a:xfrm>
        </p:grpSpPr>
        <p:pic>
          <p:nvPicPr>
            <p:cNvPr id="16390" name="Picture 7" descr="CassiaSeed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907483">
              <a:off x="4952768" y="1632310"/>
              <a:ext cx="4438086" cy="264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172345" y="4037694"/>
              <a:ext cx="381053" cy="22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rleySeedling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81200"/>
            <a:ext cx="2722563"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xfrm>
            <a:off x="0" y="0"/>
            <a:ext cx="8229600" cy="1143000"/>
          </a:xfrm>
        </p:spPr>
        <p:txBody>
          <a:bodyPr/>
          <a:lstStyle/>
          <a:p>
            <a:pPr marL="231775" algn="l" eaLnBrk="1" hangingPunct="1"/>
            <a:r>
              <a:rPr lang="en-US" altLang="en-US" smtClean="0">
                <a:solidFill>
                  <a:srgbClr val="C00000"/>
                </a:solidFill>
                <a:latin typeface="Calibri" pitchFamily="34" charset="0"/>
              </a:rPr>
              <a:t>Barley Leaf</a:t>
            </a:r>
          </a:p>
        </p:txBody>
      </p:sp>
      <p:sp>
        <p:nvSpPr>
          <p:cNvPr id="3" name="Content Placeholder 2"/>
          <p:cNvSpPr>
            <a:spLocks noGrp="1"/>
          </p:cNvSpPr>
          <p:nvPr>
            <p:ph idx="1"/>
          </p:nvPr>
        </p:nvSpPr>
        <p:spPr>
          <a:xfrm>
            <a:off x="457200" y="1066800"/>
            <a:ext cx="6477000" cy="4572000"/>
          </a:xfrm>
        </p:spPr>
        <p:txBody>
          <a:bodyPr/>
          <a:lstStyle/>
          <a:p>
            <a:pPr eaLnBrk="1" hangingPunct="1"/>
            <a:r>
              <a:rPr lang="en-US" altLang="en-US" sz="2400" smtClean="0">
                <a:latin typeface="Calibri" pitchFamily="34" charset="0"/>
              </a:rPr>
              <a:t>Rich in beta-carotene, calcium, iron, vitamin C, and chlorophyll</a:t>
            </a:r>
          </a:p>
          <a:p>
            <a:pPr eaLnBrk="1" hangingPunct="1"/>
            <a:r>
              <a:rPr lang="en-US" altLang="en-US" sz="2400" smtClean="0">
                <a:latin typeface="Calibri" pitchFamily="34" charset="0"/>
              </a:rPr>
              <a:t>Contains potassium, phosphorus, magnesium</a:t>
            </a:r>
            <a:br>
              <a:rPr lang="en-US" altLang="en-US" sz="2400" smtClean="0">
                <a:latin typeface="Calibri" pitchFamily="34" charset="0"/>
              </a:rPr>
            </a:br>
            <a:r>
              <a:rPr lang="en-US" altLang="en-US" sz="2400" smtClean="0">
                <a:latin typeface="Calibri" pitchFamily="34" charset="0"/>
              </a:rPr>
              <a:t>and other minerals in substantial quantities</a:t>
            </a:r>
          </a:p>
          <a:p>
            <a:pPr eaLnBrk="1" hangingPunct="1"/>
            <a:r>
              <a:rPr lang="en-US" altLang="en-US" sz="2400" smtClean="0">
                <a:latin typeface="Calibri" pitchFamily="34" charset="0"/>
              </a:rPr>
              <a:t>Contains vitamins B</a:t>
            </a:r>
            <a:r>
              <a:rPr lang="en-US" altLang="en-US" sz="2400" baseline="-25000" smtClean="0">
                <a:latin typeface="Calibri" pitchFamily="34" charset="0"/>
              </a:rPr>
              <a:t>1</a:t>
            </a:r>
            <a:r>
              <a:rPr lang="en-US" altLang="en-US" sz="2400" smtClean="0">
                <a:latin typeface="Calibri" pitchFamily="34" charset="0"/>
              </a:rPr>
              <a:t> , B</a:t>
            </a:r>
            <a:r>
              <a:rPr lang="en-US" altLang="en-US" sz="2400" baseline="-25000" smtClean="0">
                <a:latin typeface="Calibri" pitchFamily="34" charset="0"/>
              </a:rPr>
              <a:t>2</a:t>
            </a:r>
            <a:r>
              <a:rPr lang="en-US" altLang="en-US" sz="2400" smtClean="0">
                <a:latin typeface="Calibri" pitchFamily="34" charset="0"/>
              </a:rPr>
              <a:t> , B</a:t>
            </a:r>
            <a:r>
              <a:rPr lang="en-US" altLang="en-US" sz="2400" baseline="-25000" smtClean="0">
                <a:latin typeface="Calibri" pitchFamily="34" charset="0"/>
              </a:rPr>
              <a:t>6</a:t>
            </a:r>
            <a:r>
              <a:rPr lang="en-US" altLang="en-US" sz="2400" smtClean="0">
                <a:latin typeface="Calibri" pitchFamily="34" charset="0"/>
              </a:rPr>
              <a:t> , </a:t>
            </a:r>
            <a:br>
              <a:rPr lang="en-US" altLang="en-US" sz="2400" smtClean="0">
                <a:latin typeface="Calibri" pitchFamily="34" charset="0"/>
              </a:rPr>
            </a:br>
            <a:r>
              <a:rPr lang="en-US" altLang="en-US" sz="2400" smtClean="0">
                <a:latin typeface="Calibri" pitchFamily="34" charset="0"/>
              </a:rPr>
              <a:t>pantothenic acid, and folic acid. </a:t>
            </a:r>
          </a:p>
          <a:p>
            <a:pPr eaLnBrk="1" hangingPunct="1"/>
            <a:r>
              <a:rPr lang="en-US" altLang="en-US" sz="2400" smtClean="0">
                <a:latin typeface="Calibri" pitchFamily="34" charset="0"/>
              </a:rPr>
              <a:t>Contains the antioxidant enzyme </a:t>
            </a:r>
            <a:br>
              <a:rPr lang="en-US" altLang="en-US" sz="2400" smtClean="0">
                <a:latin typeface="Calibri" pitchFamily="34" charset="0"/>
              </a:rPr>
            </a:br>
            <a:r>
              <a:rPr lang="en-US" altLang="en-US" sz="2400" smtClean="0">
                <a:latin typeface="Calibri" pitchFamily="34" charset="0"/>
              </a:rPr>
              <a:t>superoxide dismutase and </a:t>
            </a:r>
            <a:br>
              <a:rPr lang="en-US" altLang="en-US" sz="2400" smtClean="0">
                <a:latin typeface="Calibri" pitchFamily="34" charset="0"/>
              </a:rPr>
            </a:br>
            <a:r>
              <a:rPr lang="en-US" altLang="en-US" sz="2400" smtClean="0">
                <a:latin typeface="Calibri" pitchFamily="34" charset="0"/>
              </a:rPr>
              <a:t>nitrogen reductase </a:t>
            </a:r>
          </a:p>
        </p:txBody>
      </p:sp>
      <p:sp>
        <p:nvSpPr>
          <p:cNvPr id="5" name="TextBox 4"/>
          <p:cNvSpPr txBox="1">
            <a:spLocks noChangeArrowheads="1"/>
          </p:cNvSpPr>
          <p:nvPr/>
        </p:nvSpPr>
        <p:spPr bwMode="auto">
          <a:xfrm>
            <a:off x="3581400" y="5867400"/>
            <a:ext cx="556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en-US" altLang="en-US" sz="1200"/>
              <a:t>Source:  http://www.drugs.com/npp/barley-grass.html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nodeType="after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00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8229600" cy="1143000"/>
          </a:xfrm>
        </p:spPr>
        <p:txBody>
          <a:bodyPr/>
          <a:lstStyle/>
          <a:p>
            <a:pPr marL="231775" algn="l" eaLnBrk="1" hangingPunct="1"/>
            <a:r>
              <a:rPr lang="en-US" altLang="en-US" smtClean="0">
                <a:solidFill>
                  <a:srgbClr val="C00000"/>
                </a:solidFill>
                <a:latin typeface="Calibri" pitchFamily="34" charset="0"/>
              </a:rPr>
              <a:t>Barley Leaf</a:t>
            </a:r>
          </a:p>
        </p:txBody>
      </p:sp>
      <p:sp>
        <p:nvSpPr>
          <p:cNvPr id="5" name="TextBox 4"/>
          <p:cNvSpPr txBox="1">
            <a:spLocks noChangeArrowheads="1"/>
          </p:cNvSpPr>
          <p:nvPr/>
        </p:nvSpPr>
        <p:spPr bwMode="auto">
          <a:xfrm>
            <a:off x="3581400" y="5867400"/>
            <a:ext cx="556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en-US" altLang="en-US" sz="1200"/>
              <a:t>Source:  http://www.drugs.com/npp/barley-grass.html</a:t>
            </a:r>
          </a:p>
        </p:txBody>
      </p:sp>
      <p:sp>
        <p:nvSpPr>
          <p:cNvPr id="8" name="Content Placeholder 2"/>
          <p:cNvSpPr txBox="1">
            <a:spLocks/>
          </p:cNvSpPr>
          <p:nvPr/>
        </p:nvSpPr>
        <p:spPr bwMode="auto">
          <a:xfrm>
            <a:off x="457200" y="1066800"/>
            <a:ext cx="5715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400">
                <a:latin typeface="Calibri" pitchFamily="34" charset="0"/>
              </a:rPr>
              <a:t>Studies show blood levels of oxygen-</a:t>
            </a:r>
            <a:br>
              <a:rPr lang="en-US" altLang="en-US" sz="2400">
                <a:latin typeface="Calibri" pitchFamily="34" charset="0"/>
              </a:rPr>
            </a:br>
            <a:r>
              <a:rPr lang="en-US" altLang="en-US" sz="2400">
                <a:latin typeface="Calibri" pitchFamily="34" charset="0"/>
              </a:rPr>
              <a:t>free radicals were reduced by supplementation with 15 g/day barley leaf extract in patients with type 2 diabetes. </a:t>
            </a:r>
          </a:p>
          <a:p>
            <a:pPr eaLnBrk="1" hangingPunct="1"/>
            <a:r>
              <a:rPr lang="en-US" altLang="en-US" sz="2400">
                <a:latin typeface="Calibri" pitchFamily="34" charset="0"/>
              </a:rPr>
              <a:t>LDL oxidation was increased in studies after supplementation with barley leaf extract.</a:t>
            </a:r>
          </a:p>
        </p:txBody>
      </p:sp>
      <p:pic>
        <p:nvPicPr>
          <p:cNvPr id="9" name="Picture 8" descr="BarleySeedling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81200"/>
            <a:ext cx="2722563"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4800600" cy="1143000"/>
          </a:xfrm>
        </p:spPr>
        <p:txBody>
          <a:bodyPr>
            <a:normAutofit fontScale="90000"/>
          </a:bodyPr>
          <a:lstStyle/>
          <a:p>
            <a:pPr eaLnBrk="1" hangingPunct="1">
              <a:defRPr/>
            </a:pPr>
            <a:r>
              <a:rPr lang="en-US" altLang="en-US" sz="7900" smtClean="0">
                <a:solidFill>
                  <a:srgbClr val="C00000"/>
                </a:solidFill>
                <a:latin typeface="Wade Sans Light LET" pitchFamily="2" charset="0"/>
              </a:rPr>
              <a:t>VISION</a:t>
            </a:r>
            <a:r>
              <a:rPr lang="en-US" altLang="en-US" sz="4000" baseline="90000" smtClean="0"/>
              <a:t>™</a:t>
            </a:r>
          </a:p>
        </p:txBody>
      </p:sp>
      <p:pic>
        <p:nvPicPr>
          <p:cNvPr id="4" name="Picture 3" descr="Vision L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066800"/>
            <a:ext cx="26193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85800" y="2209800"/>
            <a:ext cx="48006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1200"/>
              </a:spcAft>
            </a:pPr>
            <a:r>
              <a:rPr lang="en-US" altLang="en-US">
                <a:latin typeface="Calibri" pitchFamily="34" charset="0"/>
              </a:rPr>
              <a:t>Grape Seed Extract</a:t>
            </a:r>
          </a:p>
          <a:p>
            <a:pPr eaLnBrk="1" hangingPunct="1">
              <a:spcBef>
                <a:spcPct val="0"/>
              </a:spcBef>
              <a:spcAft>
                <a:spcPts val="1200"/>
              </a:spcAft>
            </a:pPr>
            <a:r>
              <a:rPr lang="en-US" altLang="en-US">
                <a:latin typeface="Calibri" pitchFamily="34" charset="0"/>
              </a:rPr>
              <a:t>Cassia Tora Seed Extract</a:t>
            </a:r>
          </a:p>
          <a:p>
            <a:pPr eaLnBrk="1" hangingPunct="1">
              <a:spcBef>
                <a:spcPct val="0"/>
              </a:spcBef>
              <a:spcAft>
                <a:spcPts val="1200"/>
              </a:spcAft>
            </a:pPr>
            <a:r>
              <a:rPr lang="en-US" altLang="en-US">
                <a:latin typeface="Calibri" pitchFamily="34" charset="0"/>
              </a:rPr>
              <a:t>Barley Leaf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5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500"/>
                            </p:stCondLst>
                            <p:childTnLst>
                              <p:par>
                                <p:cTn id="23" presetID="53"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4800600" cy="1143000"/>
          </a:xfrm>
        </p:spPr>
        <p:txBody>
          <a:bodyPr>
            <a:normAutofit fontScale="90000"/>
          </a:bodyPr>
          <a:lstStyle/>
          <a:p>
            <a:pPr eaLnBrk="1" hangingPunct="1">
              <a:defRPr/>
            </a:pPr>
            <a:r>
              <a:rPr lang="en-US" altLang="en-US" sz="7900" smtClean="0">
                <a:solidFill>
                  <a:srgbClr val="C00000"/>
                </a:solidFill>
                <a:latin typeface="Wade Sans Light LET" pitchFamily="2" charset="0"/>
              </a:rPr>
              <a:t>VISION</a:t>
            </a:r>
            <a:r>
              <a:rPr lang="en-US" altLang="en-US" sz="4000" baseline="90000" smtClean="0"/>
              <a:t>™</a:t>
            </a:r>
          </a:p>
        </p:txBody>
      </p:sp>
      <p:pic>
        <p:nvPicPr>
          <p:cNvPr id="4" name="Picture 3" descr="Vision L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066800"/>
            <a:ext cx="26193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85800" y="2057400"/>
            <a:ext cx="4800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1200"/>
              </a:spcAft>
            </a:pPr>
            <a:r>
              <a:rPr lang="en-US" altLang="en-US" sz="2400">
                <a:latin typeface="Calibri" pitchFamily="34" charset="0"/>
              </a:rPr>
              <a:t>Helps defend the cardiovascular and nervous systems from free radical damage</a:t>
            </a:r>
          </a:p>
          <a:p>
            <a:pPr eaLnBrk="1" hangingPunct="1">
              <a:spcBef>
                <a:spcPct val="0"/>
              </a:spcBef>
              <a:spcAft>
                <a:spcPts val="1200"/>
              </a:spcAft>
            </a:pPr>
            <a:r>
              <a:rPr lang="en-US" altLang="en-US" sz="2400">
                <a:latin typeface="Calibri" pitchFamily="34" charset="0"/>
              </a:rPr>
              <a:t>Supports the function of the eyes</a:t>
            </a:r>
          </a:p>
          <a:p>
            <a:pPr eaLnBrk="1" hangingPunct="1">
              <a:spcBef>
                <a:spcPct val="0"/>
              </a:spcBef>
              <a:spcAft>
                <a:spcPts val="1200"/>
              </a:spcAft>
            </a:pPr>
            <a:r>
              <a:rPr lang="en-US" altLang="en-US" sz="2400">
                <a:latin typeface="Calibri" pitchFamily="34" charset="0"/>
              </a:rPr>
              <a:t>Enhances liver function</a:t>
            </a:r>
          </a:p>
          <a:p>
            <a:pPr eaLnBrk="1" hangingPunct="1">
              <a:spcBef>
                <a:spcPct val="0"/>
              </a:spcBef>
              <a:spcAft>
                <a:spcPts val="1200"/>
              </a:spcAft>
            </a:pPr>
            <a:r>
              <a:rPr lang="en-US" altLang="en-US" sz="2400">
                <a:latin typeface="Calibri" pitchFamily="34" charset="0"/>
              </a:rPr>
              <a:t>Helps cleanse damaging toxins from the liver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42" presetClass="entr" presetSubtype="0"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500"/>
                            </p:stCondLst>
                            <p:childTnLst>
                              <p:par>
                                <p:cTn id="28" presetID="42" presetClass="entr" presetSubtype="0" fill="hold" nodeType="after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144000" cy="1143000"/>
          </a:xfrm>
        </p:spPr>
        <p:txBody>
          <a:bodyPr/>
          <a:lstStyle/>
          <a:p>
            <a:pPr marL="231775" algn="l" eaLnBrk="1" hangingPunct="1"/>
            <a:r>
              <a:rPr lang="en-US" altLang="en-US" b="1" smtClean="0">
                <a:solidFill>
                  <a:srgbClr val="C00000"/>
                </a:solidFill>
                <a:latin typeface="Calibri" pitchFamily="34" charset="0"/>
              </a:rPr>
              <a:t>Common Aging Problems of the Eyes</a:t>
            </a:r>
          </a:p>
        </p:txBody>
      </p:sp>
      <p:sp>
        <p:nvSpPr>
          <p:cNvPr id="3" name="Content Placeholder 2"/>
          <p:cNvSpPr>
            <a:spLocks noGrp="1"/>
          </p:cNvSpPr>
          <p:nvPr>
            <p:ph idx="1"/>
          </p:nvPr>
        </p:nvSpPr>
        <p:spPr>
          <a:xfrm>
            <a:off x="381000" y="1066800"/>
            <a:ext cx="6477000" cy="4525963"/>
          </a:xfrm>
        </p:spPr>
        <p:txBody>
          <a:bodyPr>
            <a:normAutofit/>
          </a:bodyPr>
          <a:lstStyle/>
          <a:p>
            <a:pPr eaLnBrk="1" hangingPunct="1">
              <a:defRPr/>
            </a:pPr>
            <a:r>
              <a:rPr lang="en-US" sz="2400" b="1" dirty="0" smtClean="0">
                <a:latin typeface="Calibri" pitchFamily="34" charset="0"/>
              </a:rPr>
              <a:t>Retinopathy</a:t>
            </a:r>
          </a:p>
          <a:p>
            <a:pPr marL="465138" lvl="1" indent="-7938" eaLnBrk="1" hangingPunct="1">
              <a:buFontTx/>
              <a:buNone/>
              <a:defRPr/>
            </a:pPr>
            <a:r>
              <a:rPr lang="en-US" sz="2400" dirty="0" smtClean="0">
                <a:latin typeface="Calibri" pitchFamily="34" charset="0"/>
              </a:rPr>
              <a:t>Deterioration of the retina, the light-sensitive, image-receiving, innermost lining of the eye, caused by damage to or overproduction of blood vessels, often through</a:t>
            </a:r>
          </a:p>
          <a:p>
            <a:pPr marL="798513" lvl="1" indent="-341313" eaLnBrk="1" hangingPunct="1">
              <a:buFont typeface="Wingdings" pitchFamily="2" charset="2"/>
              <a:buChar char="§"/>
              <a:defRPr/>
            </a:pPr>
            <a:r>
              <a:rPr lang="en-US" sz="2400" dirty="0" smtClean="0">
                <a:latin typeface="Calibri" pitchFamily="34" charset="0"/>
              </a:rPr>
              <a:t>Diabetes</a:t>
            </a:r>
          </a:p>
          <a:p>
            <a:pPr marL="798513" lvl="1" indent="-341313" eaLnBrk="1" hangingPunct="1">
              <a:buFont typeface="Wingdings" pitchFamily="2" charset="2"/>
              <a:buChar char="§"/>
              <a:defRPr/>
            </a:pPr>
            <a:r>
              <a:rPr lang="en-US" sz="2400" dirty="0" smtClean="0">
                <a:latin typeface="Calibri" pitchFamily="34" charset="0"/>
              </a:rPr>
              <a:t>High blood pressure</a:t>
            </a:r>
          </a:p>
          <a:p>
            <a:pPr marL="798513" lvl="1" indent="-341313" eaLnBrk="1" hangingPunct="1">
              <a:buFont typeface="Wingdings" pitchFamily="2" charset="2"/>
              <a:buChar char="§"/>
              <a:defRPr/>
            </a:pPr>
            <a:r>
              <a:rPr lang="en-US" sz="2400" dirty="0" smtClean="0">
                <a:latin typeface="Calibri" pitchFamily="34" charset="0"/>
              </a:rPr>
              <a:t>Chronic kidney failure</a:t>
            </a:r>
          </a:p>
          <a:p>
            <a:pPr marL="798513" lvl="1" indent="-341313" eaLnBrk="1" hangingPunct="1">
              <a:buFont typeface="Wingdings" pitchFamily="2" charset="2"/>
              <a:buChar char="§"/>
              <a:defRPr/>
            </a:pPr>
            <a:r>
              <a:rPr lang="en-US" sz="2400" dirty="0" smtClean="0">
                <a:latin typeface="Calibri" pitchFamily="34" charset="0"/>
              </a:rPr>
              <a:t>Hemorrhaging  </a:t>
            </a:r>
            <a:endParaRPr lang="en-US" sz="2400" dirty="0">
              <a:latin typeface="Calibri" pitchFamily="34" charset="0"/>
            </a:endParaRPr>
          </a:p>
        </p:txBody>
      </p:sp>
      <p:pic>
        <p:nvPicPr>
          <p:cNvPr id="5" name="Picture 4" descr="Eye.jpg"/>
          <p:cNvPicPr>
            <a:picLocks noChangeAspect="1"/>
          </p:cNvPicPr>
          <p:nvPr/>
        </p:nvPicPr>
        <p:blipFill>
          <a:blip r:embed="rId2"/>
          <a:stretch>
            <a:fillRect/>
          </a:stretch>
        </p:blipFill>
        <p:spPr>
          <a:xfrm>
            <a:off x="6019800" y="2819400"/>
            <a:ext cx="2359025" cy="30146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00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4000"/>
                            </p:stCondLst>
                            <p:childTnLst>
                              <p:par>
                                <p:cTn id="32" presetID="42"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5000"/>
                            </p:stCondLst>
                            <p:childTnLst>
                              <p:par>
                                <p:cTn id="38" presetID="42" presetClass="entr" presetSubtype="0" fill="hold"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7363"/>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0" y="0"/>
            <a:ext cx="9144000" cy="1143000"/>
          </a:xfrm>
        </p:spPr>
        <p:txBody>
          <a:bodyPr/>
          <a:lstStyle/>
          <a:p>
            <a:pPr marL="231775" algn="l" eaLnBrk="1" hangingPunct="1"/>
            <a:r>
              <a:rPr lang="en-US" altLang="en-US" smtClean="0">
                <a:solidFill>
                  <a:srgbClr val="C00000"/>
                </a:solidFill>
              </a:rPr>
              <a:t>Product Combinations</a:t>
            </a:r>
            <a:endParaRPr lang="en-US" altLang="en-US" baseline="90000" smtClean="0">
              <a:solidFill>
                <a:srgbClr val="C00000"/>
              </a:solidFill>
            </a:endParaRPr>
          </a:p>
        </p:txBody>
      </p:sp>
      <p:pic>
        <p:nvPicPr>
          <p:cNvPr id="21508" name="Picture 3" descr="Vision L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2189163"/>
            <a:ext cx="12604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8"/>
          <p:cNvSpPr txBox="1">
            <a:spLocks noChangeArrowheads="1"/>
          </p:cNvSpPr>
          <p:nvPr/>
        </p:nvSpPr>
        <p:spPr bwMode="auto">
          <a:xfrm>
            <a:off x="4330700" y="2659063"/>
            <a:ext cx="76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6000" b="1"/>
              <a:t>+</a:t>
            </a:r>
          </a:p>
        </p:txBody>
      </p:sp>
      <p:sp>
        <p:nvSpPr>
          <p:cNvPr id="21510" name="TextBox 10"/>
          <p:cNvSpPr txBox="1">
            <a:spLocks noChangeArrowheads="1"/>
          </p:cNvSpPr>
          <p:nvPr/>
        </p:nvSpPr>
        <p:spPr bwMode="auto">
          <a:xfrm>
            <a:off x="2654300" y="4487863"/>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latin typeface="Calibri" pitchFamily="34" charset="0"/>
              </a:rPr>
              <a:t>Vision™</a:t>
            </a:r>
          </a:p>
        </p:txBody>
      </p:sp>
      <p:sp>
        <p:nvSpPr>
          <p:cNvPr id="21511" name="TextBox 11"/>
          <p:cNvSpPr txBox="1">
            <a:spLocks noChangeArrowheads="1"/>
          </p:cNvSpPr>
          <p:nvPr/>
        </p:nvSpPr>
        <p:spPr bwMode="auto">
          <a:xfrm>
            <a:off x="5486400" y="44958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latin typeface="Calibri" pitchFamily="34" charset="0"/>
              </a:rPr>
              <a:t>E-View™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143000"/>
          </a:xfrm>
        </p:spPr>
        <p:txBody>
          <a:bodyPr/>
          <a:lstStyle/>
          <a:p>
            <a:pPr marL="231775" algn="l" eaLnBrk="1" hangingPunct="1"/>
            <a:r>
              <a:rPr lang="en-US" altLang="en-US" smtClean="0">
                <a:solidFill>
                  <a:srgbClr val="C00000"/>
                </a:solidFill>
              </a:rPr>
              <a:t>Product Combinations</a:t>
            </a:r>
            <a:endParaRPr lang="en-US" altLang="en-US" baseline="90000" smtClean="0">
              <a:solidFill>
                <a:srgbClr val="C00000"/>
              </a:solidFill>
            </a:endParaRPr>
          </a:p>
        </p:txBody>
      </p:sp>
      <p:pic>
        <p:nvPicPr>
          <p:cNvPr id="22531" name="Picture 3" descr="Vision L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08200"/>
            <a:ext cx="12604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Circle250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152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nutricardia250x21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81200"/>
            <a:ext cx="27432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8"/>
          <p:cNvSpPr txBox="1">
            <a:spLocks noChangeArrowheads="1"/>
          </p:cNvSpPr>
          <p:nvPr/>
        </p:nvSpPr>
        <p:spPr bwMode="auto">
          <a:xfrm>
            <a:off x="2743200" y="2743200"/>
            <a:ext cx="76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6000" b="1"/>
              <a:t>+</a:t>
            </a:r>
          </a:p>
        </p:txBody>
      </p:sp>
      <p:sp>
        <p:nvSpPr>
          <p:cNvPr id="22535" name="TextBox 9"/>
          <p:cNvSpPr txBox="1">
            <a:spLocks noChangeArrowheads="1"/>
          </p:cNvSpPr>
          <p:nvPr/>
        </p:nvSpPr>
        <p:spPr bwMode="auto">
          <a:xfrm>
            <a:off x="5181600" y="2819400"/>
            <a:ext cx="76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6000" b="1"/>
              <a:t>+</a:t>
            </a:r>
          </a:p>
        </p:txBody>
      </p:sp>
      <p:sp>
        <p:nvSpPr>
          <p:cNvPr id="22536" name="TextBox 10"/>
          <p:cNvSpPr txBox="1">
            <a:spLocks noChangeArrowheads="1"/>
          </p:cNvSpPr>
          <p:nvPr/>
        </p:nvSpPr>
        <p:spPr bwMode="auto">
          <a:xfrm>
            <a:off x="1066800" y="45720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latin typeface="Calibri" pitchFamily="34" charset="0"/>
              </a:rPr>
              <a:t>Vision™</a:t>
            </a:r>
          </a:p>
        </p:txBody>
      </p:sp>
      <p:sp>
        <p:nvSpPr>
          <p:cNvPr id="22537" name="TextBox 11"/>
          <p:cNvSpPr txBox="1">
            <a:spLocks noChangeArrowheads="1"/>
          </p:cNvSpPr>
          <p:nvPr/>
        </p:nvSpPr>
        <p:spPr bwMode="auto">
          <a:xfrm>
            <a:off x="3733800" y="45720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latin typeface="Calibri" pitchFamily="34" charset="0"/>
              </a:rPr>
              <a:t>Circle™</a:t>
            </a:r>
          </a:p>
        </p:txBody>
      </p:sp>
      <p:sp>
        <p:nvSpPr>
          <p:cNvPr id="22538" name="TextBox 12"/>
          <p:cNvSpPr txBox="1">
            <a:spLocks noChangeArrowheads="1"/>
          </p:cNvSpPr>
          <p:nvPr/>
        </p:nvSpPr>
        <p:spPr bwMode="auto">
          <a:xfrm>
            <a:off x="6096000" y="45720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latin typeface="Calibri" pitchFamily="34" charset="0"/>
              </a:rPr>
              <a:t>Nutricardia™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143000"/>
          </a:xfrm>
        </p:spPr>
        <p:txBody>
          <a:bodyPr/>
          <a:lstStyle/>
          <a:p>
            <a:pPr marL="231775" algn="l" eaLnBrk="1" hangingPunct="1"/>
            <a:r>
              <a:rPr lang="en-US" altLang="en-US" smtClean="0">
                <a:solidFill>
                  <a:srgbClr val="C00000"/>
                </a:solidFill>
              </a:rPr>
              <a:t>Product Combinations</a:t>
            </a:r>
            <a:endParaRPr lang="en-US" altLang="en-US" baseline="90000" smtClean="0">
              <a:solidFill>
                <a:srgbClr val="C00000"/>
              </a:solidFill>
            </a:endParaRPr>
          </a:p>
        </p:txBody>
      </p:sp>
      <p:pic>
        <p:nvPicPr>
          <p:cNvPr id="23555" name="Picture 3" descr="Vision L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08200"/>
            <a:ext cx="12604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8"/>
          <p:cNvSpPr txBox="1">
            <a:spLocks noChangeArrowheads="1"/>
          </p:cNvSpPr>
          <p:nvPr/>
        </p:nvSpPr>
        <p:spPr bwMode="auto">
          <a:xfrm>
            <a:off x="2743200" y="2743200"/>
            <a:ext cx="76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6000" b="1"/>
              <a:t>+</a:t>
            </a:r>
          </a:p>
        </p:txBody>
      </p:sp>
      <p:sp>
        <p:nvSpPr>
          <p:cNvPr id="23557" name="TextBox 9"/>
          <p:cNvSpPr txBox="1">
            <a:spLocks noChangeArrowheads="1"/>
          </p:cNvSpPr>
          <p:nvPr/>
        </p:nvSpPr>
        <p:spPr bwMode="auto">
          <a:xfrm>
            <a:off x="5181600" y="2819400"/>
            <a:ext cx="76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6000" b="1"/>
              <a:t>+</a:t>
            </a:r>
          </a:p>
        </p:txBody>
      </p:sp>
      <p:sp>
        <p:nvSpPr>
          <p:cNvPr id="23558" name="TextBox 10"/>
          <p:cNvSpPr txBox="1">
            <a:spLocks noChangeArrowheads="1"/>
          </p:cNvSpPr>
          <p:nvPr/>
        </p:nvSpPr>
        <p:spPr bwMode="auto">
          <a:xfrm>
            <a:off x="1066800" y="45720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latin typeface="Calibri" pitchFamily="34" charset="0"/>
              </a:rPr>
              <a:t>Vision™</a:t>
            </a:r>
          </a:p>
        </p:txBody>
      </p:sp>
      <p:sp>
        <p:nvSpPr>
          <p:cNvPr id="23559" name="TextBox 11"/>
          <p:cNvSpPr txBox="1">
            <a:spLocks noChangeArrowheads="1"/>
          </p:cNvSpPr>
          <p:nvPr/>
        </p:nvSpPr>
        <p:spPr bwMode="auto">
          <a:xfrm>
            <a:off x="3124200" y="45720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a:latin typeface="Calibri" pitchFamily="34" charset="0"/>
              </a:rPr>
              <a:t>Dong Quai</a:t>
            </a:r>
          </a:p>
        </p:txBody>
      </p:sp>
      <p:sp>
        <p:nvSpPr>
          <p:cNvPr id="23560" name="TextBox 12"/>
          <p:cNvSpPr txBox="1">
            <a:spLocks noChangeArrowheads="1"/>
          </p:cNvSpPr>
          <p:nvPr/>
        </p:nvSpPr>
        <p:spPr bwMode="auto">
          <a:xfrm>
            <a:off x="6096000" y="45720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a:latin typeface="Calibri" pitchFamily="34" charset="0"/>
              </a:rPr>
              <a:t>Refresh™</a:t>
            </a:r>
          </a:p>
        </p:txBody>
      </p:sp>
      <p:pic>
        <p:nvPicPr>
          <p:cNvPr id="23561" name="Picture 13" descr="Refres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9800"/>
            <a:ext cx="28225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4" descr="DongQuai250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05000"/>
            <a:ext cx="1447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143000"/>
          </a:xfrm>
        </p:spPr>
        <p:txBody>
          <a:bodyPr/>
          <a:lstStyle/>
          <a:p>
            <a:pPr marL="231775" algn="l" eaLnBrk="1" hangingPunct="1"/>
            <a:r>
              <a:rPr lang="en-US" altLang="en-US" smtClean="0">
                <a:solidFill>
                  <a:srgbClr val="C00000"/>
                </a:solidFill>
              </a:rPr>
              <a:t>Product Combinations</a:t>
            </a:r>
            <a:endParaRPr lang="en-US" altLang="en-US" baseline="90000" smtClean="0">
              <a:solidFill>
                <a:srgbClr val="C00000"/>
              </a:solidFill>
            </a:endParaRPr>
          </a:p>
        </p:txBody>
      </p:sp>
      <p:pic>
        <p:nvPicPr>
          <p:cNvPr id="24579" name="Picture 3" descr="Vision L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1600"/>
            <a:ext cx="18700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8"/>
          <p:cNvSpPr txBox="1">
            <a:spLocks noChangeArrowheads="1"/>
          </p:cNvSpPr>
          <p:nvPr/>
        </p:nvSpPr>
        <p:spPr bwMode="auto">
          <a:xfrm>
            <a:off x="4279900" y="2633663"/>
            <a:ext cx="11303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6000" b="1"/>
              <a:t>+</a:t>
            </a:r>
          </a:p>
        </p:txBody>
      </p:sp>
      <p:sp>
        <p:nvSpPr>
          <p:cNvPr id="24581" name="TextBox 10"/>
          <p:cNvSpPr txBox="1">
            <a:spLocks noChangeArrowheads="1"/>
          </p:cNvSpPr>
          <p:nvPr/>
        </p:nvSpPr>
        <p:spPr bwMode="auto">
          <a:xfrm>
            <a:off x="2667000" y="47498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latin typeface="Calibri" pitchFamily="34" charset="0"/>
              </a:rPr>
              <a:t>Vision™</a:t>
            </a:r>
          </a:p>
        </p:txBody>
      </p:sp>
      <p:sp>
        <p:nvSpPr>
          <p:cNvPr id="24582" name="TextBox 11"/>
          <p:cNvSpPr txBox="1">
            <a:spLocks noChangeArrowheads="1"/>
          </p:cNvSpPr>
          <p:nvPr/>
        </p:nvSpPr>
        <p:spPr bwMode="auto">
          <a:xfrm>
            <a:off x="4343400" y="47244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a:latin typeface="Calibri" pitchFamily="34" charset="0"/>
              </a:rPr>
              <a:t>Esserene™</a:t>
            </a:r>
          </a:p>
        </p:txBody>
      </p:sp>
      <p:pic>
        <p:nvPicPr>
          <p:cNvPr id="24583" name="Picture 15" descr="Esseren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284288"/>
            <a:ext cx="1922462"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143000"/>
          </a:xfrm>
        </p:spPr>
        <p:txBody>
          <a:bodyPr/>
          <a:lstStyle/>
          <a:p>
            <a:pPr marL="231775" algn="l" eaLnBrk="1" hangingPunct="1"/>
            <a:r>
              <a:rPr lang="en-US" altLang="en-US" smtClean="0">
                <a:solidFill>
                  <a:srgbClr val="C00000"/>
                </a:solidFill>
              </a:rPr>
              <a:t>Product Combinations</a:t>
            </a:r>
            <a:endParaRPr lang="en-US" altLang="en-US" baseline="90000" smtClean="0">
              <a:solidFill>
                <a:srgbClr val="C00000"/>
              </a:solidFill>
            </a:endParaRPr>
          </a:p>
        </p:txBody>
      </p:sp>
      <p:pic>
        <p:nvPicPr>
          <p:cNvPr id="25603" name="Picture 3" descr="Vision L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1600"/>
            <a:ext cx="18700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8"/>
          <p:cNvSpPr txBox="1">
            <a:spLocks noChangeArrowheads="1"/>
          </p:cNvSpPr>
          <p:nvPr/>
        </p:nvSpPr>
        <p:spPr bwMode="auto">
          <a:xfrm>
            <a:off x="4279900" y="2633663"/>
            <a:ext cx="11303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6000" b="1"/>
              <a:t>+</a:t>
            </a:r>
          </a:p>
        </p:txBody>
      </p:sp>
      <p:sp>
        <p:nvSpPr>
          <p:cNvPr id="25605" name="TextBox 10"/>
          <p:cNvSpPr txBox="1">
            <a:spLocks noChangeArrowheads="1"/>
          </p:cNvSpPr>
          <p:nvPr/>
        </p:nvSpPr>
        <p:spPr bwMode="auto">
          <a:xfrm>
            <a:off x="2667000" y="47498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latin typeface="Calibri" pitchFamily="34" charset="0"/>
              </a:rPr>
              <a:t>Vision™</a:t>
            </a:r>
          </a:p>
        </p:txBody>
      </p:sp>
      <p:sp>
        <p:nvSpPr>
          <p:cNvPr id="25606" name="TextBox 11"/>
          <p:cNvSpPr txBox="1">
            <a:spLocks noChangeArrowheads="1"/>
          </p:cNvSpPr>
          <p:nvPr/>
        </p:nvSpPr>
        <p:spPr bwMode="auto">
          <a:xfrm>
            <a:off x="4343400" y="47244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a:latin typeface="Calibri" pitchFamily="34" charset="0"/>
              </a:rPr>
              <a:t>O-Seed™</a:t>
            </a:r>
          </a:p>
        </p:txBody>
      </p:sp>
      <p:pic>
        <p:nvPicPr>
          <p:cNvPr id="25607" name="Picture 9" descr="O-Se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17399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9"/>
          <p:cNvSpPr txBox="1">
            <a:spLocks noChangeArrowheads="1"/>
          </p:cNvSpPr>
          <p:nvPr/>
        </p:nvSpPr>
        <p:spPr bwMode="auto">
          <a:xfrm>
            <a:off x="304800" y="1066800"/>
            <a:ext cx="86868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1200"/>
              </a:spcAft>
              <a:buFontTx/>
              <a:buAutoNum type="arabicPeriod"/>
            </a:pPr>
            <a:r>
              <a:rPr lang="en-US" altLang="zh-TW" sz="2400">
                <a:latin typeface="Calibri" pitchFamily="34" charset="0"/>
                <a:ea typeface="PMingLiU" pitchFamily="18" charset="-120"/>
              </a:rPr>
              <a:t>We use a wide variety of whole plant foods!</a:t>
            </a:r>
          </a:p>
          <a:p>
            <a:pPr eaLnBrk="1" hangingPunct="1">
              <a:spcBef>
                <a:spcPct val="0"/>
              </a:spcBef>
              <a:spcAft>
                <a:spcPts val="1200"/>
              </a:spcAft>
              <a:buFontTx/>
              <a:buAutoNum type="arabicPeriod"/>
            </a:pPr>
            <a:r>
              <a:rPr lang="en-US" altLang="zh-TW" sz="2400">
                <a:latin typeface="Calibri" pitchFamily="34" charset="0"/>
                <a:ea typeface="PMingLiU" pitchFamily="18" charset="-120"/>
              </a:rPr>
              <a:t>We use whole foods because they are healthier than isolated single vitamins or minerals!</a:t>
            </a:r>
          </a:p>
          <a:p>
            <a:pPr eaLnBrk="1" hangingPunct="1">
              <a:spcBef>
                <a:spcPct val="0"/>
              </a:spcBef>
              <a:spcAft>
                <a:spcPts val="1200"/>
              </a:spcAft>
              <a:buFontTx/>
              <a:buAutoNum type="arabicPeriod"/>
            </a:pPr>
            <a:r>
              <a:rPr lang="en-US" altLang="zh-TW" sz="2400">
                <a:latin typeface="Calibri" pitchFamily="34" charset="0"/>
                <a:ea typeface="PMingLiU" pitchFamily="18" charset="-120"/>
              </a:rPr>
              <a:t>We formulate our products to be rich in micronutrients! (phytochemicals, polysaccharides and antioxidants)</a:t>
            </a:r>
          </a:p>
          <a:p>
            <a:pPr eaLnBrk="1" hangingPunct="1">
              <a:spcBef>
                <a:spcPct val="0"/>
              </a:spcBef>
              <a:spcAft>
                <a:spcPts val="1200"/>
              </a:spcAft>
              <a:buFontTx/>
              <a:buAutoNum type="arabicPeriod"/>
            </a:pPr>
            <a:r>
              <a:rPr lang="en-US" altLang="zh-TW" sz="2400">
                <a:latin typeface="Calibri" pitchFamily="34" charset="0"/>
                <a:ea typeface="PMingLiU" pitchFamily="18" charset="-120"/>
              </a:rPr>
              <a:t>We never use stimulants or unhealthy plants!</a:t>
            </a:r>
          </a:p>
          <a:p>
            <a:pPr eaLnBrk="1" hangingPunct="1">
              <a:spcBef>
                <a:spcPct val="0"/>
              </a:spcBef>
              <a:spcAft>
                <a:spcPts val="1200"/>
              </a:spcAft>
              <a:buFontTx/>
              <a:buAutoNum type="arabicPeriod"/>
            </a:pPr>
            <a:r>
              <a:rPr lang="en-US" altLang="zh-TW" sz="2400">
                <a:latin typeface="Calibri" pitchFamily="34" charset="0"/>
                <a:ea typeface="PMingLiU" pitchFamily="18" charset="-120"/>
              </a:rPr>
              <a:t>We have a wide variety of products based on the wisdom and science of Nutritional Immunology.</a:t>
            </a:r>
            <a:endParaRPr lang="en-US" altLang="zh-TW" sz="1800">
              <a:latin typeface="Calibri" pitchFamily="34" charset="0"/>
              <a:ea typeface="PMingLiU" pitchFamily="18" charset="-120"/>
            </a:endParaRPr>
          </a:p>
        </p:txBody>
      </p:sp>
      <p:sp>
        <p:nvSpPr>
          <p:cNvPr id="26627"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3177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zh-TW" sz="4400">
                <a:solidFill>
                  <a:srgbClr val="C00000"/>
                </a:solidFill>
                <a:latin typeface="Calibri" pitchFamily="34" charset="0"/>
                <a:ea typeface="PMingLiU" pitchFamily="18" charset="-120"/>
              </a:rPr>
              <a:t>E. EXCEL Products are Different!</a:t>
            </a:r>
          </a:p>
        </p:txBody>
      </p:sp>
      <p:sp>
        <p:nvSpPr>
          <p:cNvPr id="36868" name="TextBox 9"/>
          <p:cNvSpPr txBox="1">
            <a:spLocks noChangeArrowheads="1"/>
          </p:cNvSpPr>
          <p:nvPr/>
        </p:nvSpPr>
        <p:spPr bwMode="auto">
          <a:xfrm>
            <a:off x="457200" y="4724400"/>
            <a:ext cx="8382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lnSpc>
                <a:spcPct val="120000"/>
              </a:lnSpc>
              <a:spcBef>
                <a:spcPct val="0"/>
              </a:spcBef>
              <a:buFontTx/>
              <a:buNone/>
            </a:pPr>
            <a:r>
              <a:rPr lang="en-US" altLang="zh-TW" sz="2800" b="1" i="1">
                <a:solidFill>
                  <a:srgbClr val="0070C0"/>
                </a:solidFill>
                <a:latin typeface="Candara" pitchFamily="34" charset="0"/>
                <a:ea typeface="PMingLiU" pitchFamily="18" charset="-120"/>
              </a:rPr>
              <a:t>Make a difference in your nutrition with E. EXCEL!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fade">
                                      <p:cBhvr>
                                        <p:cTn id="7" dur="1000"/>
                                        <p:tgtEl>
                                          <p:spTgt spid="36866">
                                            <p:txEl>
                                              <p:pRg st="0" end="0"/>
                                            </p:txEl>
                                          </p:spTgt>
                                        </p:tgtEl>
                                      </p:cBhvr>
                                    </p:animEffect>
                                    <p:anim calcmode="lin" valueType="num">
                                      <p:cBhvr>
                                        <p:cTn id="8"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6866">
                                            <p:txEl>
                                              <p:pRg st="1" end="1"/>
                                            </p:txEl>
                                          </p:spTgt>
                                        </p:tgtEl>
                                        <p:attrNameLst>
                                          <p:attrName>style.visibility</p:attrName>
                                        </p:attrNameLst>
                                      </p:cBhvr>
                                      <p:to>
                                        <p:strVal val="visible"/>
                                      </p:to>
                                    </p:set>
                                    <p:animEffect transition="in" filter="fade">
                                      <p:cBhvr>
                                        <p:cTn id="13" dur="1000"/>
                                        <p:tgtEl>
                                          <p:spTgt spid="36866">
                                            <p:txEl>
                                              <p:pRg st="1" end="1"/>
                                            </p:txEl>
                                          </p:spTgt>
                                        </p:tgtEl>
                                      </p:cBhvr>
                                    </p:animEffect>
                                    <p:anim calcmode="lin" valueType="num">
                                      <p:cBhvr>
                                        <p:cTn id="14" dur="10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6866">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6866">
                                            <p:txEl>
                                              <p:pRg st="2" end="2"/>
                                            </p:txEl>
                                          </p:spTgt>
                                        </p:tgtEl>
                                        <p:attrNameLst>
                                          <p:attrName>style.visibility</p:attrName>
                                        </p:attrNameLst>
                                      </p:cBhvr>
                                      <p:to>
                                        <p:strVal val="visible"/>
                                      </p:to>
                                    </p:set>
                                    <p:animEffect transition="in" filter="fade">
                                      <p:cBhvr>
                                        <p:cTn id="19" dur="1000"/>
                                        <p:tgtEl>
                                          <p:spTgt spid="36866">
                                            <p:txEl>
                                              <p:pRg st="2" end="2"/>
                                            </p:txEl>
                                          </p:spTgt>
                                        </p:tgtEl>
                                      </p:cBhvr>
                                    </p:animEffect>
                                    <p:anim calcmode="lin" valueType="num">
                                      <p:cBhvr>
                                        <p:cTn id="20"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866">
                                            <p:txEl>
                                              <p:pRg st="3" end="3"/>
                                            </p:txEl>
                                          </p:spTgt>
                                        </p:tgtEl>
                                        <p:attrNameLst>
                                          <p:attrName>style.visibility</p:attrName>
                                        </p:attrNameLst>
                                      </p:cBhvr>
                                      <p:to>
                                        <p:strVal val="visible"/>
                                      </p:to>
                                    </p:set>
                                    <p:animEffect transition="in" filter="fade">
                                      <p:cBhvr>
                                        <p:cTn id="25" dur="1000"/>
                                        <p:tgtEl>
                                          <p:spTgt spid="36866">
                                            <p:txEl>
                                              <p:pRg st="3" end="3"/>
                                            </p:txEl>
                                          </p:spTgt>
                                        </p:tgtEl>
                                      </p:cBhvr>
                                    </p:animEffect>
                                    <p:anim calcmode="lin" valueType="num">
                                      <p:cBhvr>
                                        <p:cTn id="26"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6866">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36866">
                                            <p:txEl>
                                              <p:pRg st="4" end="4"/>
                                            </p:txEl>
                                          </p:spTgt>
                                        </p:tgtEl>
                                        <p:attrNameLst>
                                          <p:attrName>style.visibility</p:attrName>
                                        </p:attrNameLst>
                                      </p:cBhvr>
                                      <p:to>
                                        <p:strVal val="visible"/>
                                      </p:to>
                                    </p:set>
                                    <p:animEffect transition="in" filter="fade">
                                      <p:cBhvr>
                                        <p:cTn id="31" dur="1000"/>
                                        <p:tgtEl>
                                          <p:spTgt spid="36866">
                                            <p:txEl>
                                              <p:pRg st="4" end="4"/>
                                            </p:txEl>
                                          </p:spTgt>
                                        </p:tgtEl>
                                      </p:cBhvr>
                                    </p:animEffect>
                                    <p:anim calcmode="lin" valueType="num">
                                      <p:cBhvr>
                                        <p:cTn id="32"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68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6868"/>
                                        </p:tgtEl>
                                        <p:attrNameLst>
                                          <p:attrName>style.visibility</p:attrName>
                                        </p:attrNameLst>
                                      </p:cBhvr>
                                      <p:to>
                                        <p:strVal val="visible"/>
                                      </p:to>
                                    </p:set>
                                    <p:anim calcmode="lin" valueType="num">
                                      <p:cBhvr>
                                        <p:cTn id="38" dur="500" fill="hold"/>
                                        <p:tgtEl>
                                          <p:spTgt spid="36868"/>
                                        </p:tgtEl>
                                        <p:attrNameLst>
                                          <p:attrName>ppt_w</p:attrName>
                                        </p:attrNameLst>
                                      </p:cBhvr>
                                      <p:tavLst>
                                        <p:tav tm="0">
                                          <p:val>
                                            <p:fltVal val="0"/>
                                          </p:val>
                                        </p:tav>
                                        <p:tav tm="100000">
                                          <p:val>
                                            <p:strVal val="#ppt_w"/>
                                          </p:val>
                                        </p:tav>
                                      </p:tavLst>
                                    </p:anim>
                                    <p:anim calcmode="lin" valueType="num">
                                      <p:cBhvr>
                                        <p:cTn id="39" dur="500" fill="hold"/>
                                        <p:tgtEl>
                                          <p:spTgt spid="36868"/>
                                        </p:tgtEl>
                                        <p:attrNameLst>
                                          <p:attrName>ppt_h</p:attrName>
                                        </p:attrNameLst>
                                      </p:cBhvr>
                                      <p:tavLst>
                                        <p:tav tm="0">
                                          <p:val>
                                            <p:fltVal val="0"/>
                                          </p:val>
                                        </p:tav>
                                        <p:tav tm="100000">
                                          <p:val>
                                            <p:strVal val="#ppt_h"/>
                                          </p:val>
                                        </p:tav>
                                      </p:tavLst>
                                    </p:anim>
                                    <p:animEffect transition="in" filter="fade">
                                      <p:cBhvr>
                                        <p:cTn id="40"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3962400" cy="4525963"/>
          </a:xfrm>
        </p:spPr>
        <p:txBody>
          <a:bodyPr/>
          <a:lstStyle/>
          <a:p>
            <a:pPr eaLnBrk="1" hangingPunct="1"/>
            <a:r>
              <a:rPr lang="en-US" altLang="en-US" sz="2400" b="1" smtClean="0">
                <a:latin typeface="Calibri" pitchFamily="34" charset="0"/>
              </a:rPr>
              <a:t>Retinal Hemorrhage</a:t>
            </a:r>
          </a:p>
          <a:p>
            <a:pPr marL="347663" lvl="1" indent="0" eaLnBrk="1" hangingPunct="1">
              <a:buFontTx/>
              <a:buNone/>
            </a:pPr>
            <a:r>
              <a:rPr lang="en-US" altLang="en-US" sz="2400" smtClean="0">
                <a:latin typeface="Calibri" pitchFamily="34" charset="0"/>
              </a:rPr>
              <a:t>Retinal hemorrhage is a serious threat to eyesight. It is a possibility whenever there is damage to the eyes or a condition affecting the blood vessels of the retina, such as diabetes or high blood pressure. </a:t>
            </a:r>
          </a:p>
        </p:txBody>
      </p:sp>
      <p:sp>
        <p:nvSpPr>
          <p:cNvPr id="5" name="Title 1"/>
          <p:cNvSpPr txBox="1">
            <a:spLocks/>
          </p:cNvSpPr>
          <p:nvPr/>
        </p:nvSpPr>
        <p:spPr>
          <a:xfrm>
            <a:off x="0" y="0"/>
            <a:ext cx="9144000" cy="1143000"/>
          </a:xfrm>
          <a:prstGeom prst="rect">
            <a:avLst/>
          </a:prstGeom>
        </p:spPr>
        <p:txBody>
          <a:bodyPr anchor="ctr">
            <a:normAutofit/>
          </a:bodyPr>
          <a:lstStyle/>
          <a:p>
            <a:pPr marL="231775" fontAlgn="auto">
              <a:spcAft>
                <a:spcPts val="0"/>
              </a:spcAft>
              <a:defRPr/>
            </a:pPr>
            <a:r>
              <a:rPr lang="en-US" sz="4400" b="1" dirty="0">
                <a:solidFill>
                  <a:srgbClr val="C00000"/>
                </a:solidFill>
                <a:latin typeface="Calibri" pitchFamily="34" charset="0"/>
                <a:ea typeface="+mj-ea"/>
                <a:cs typeface="+mj-cs"/>
              </a:rPr>
              <a:t>Common Aging Problems of the Eyes</a:t>
            </a:r>
          </a:p>
        </p:txBody>
      </p:sp>
      <p:pic>
        <p:nvPicPr>
          <p:cNvPr id="6" name="Picture 5" descr="Schematic_diagram_of_the_human_eye_en_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66800"/>
            <a:ext cx="4725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DoubleHeli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74215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0" y="0"/>
            <a:ext cx="8229600" cy="1143000"/>
          </a:xfrm>
        </p:spPr>
        <p:txBody>
          <a:bodyPr/>
          <a:lstStyle/>
          <a:p>
            <a:pPr marL="225425" algn="l" eaLnBrk="1" hangingPunct="1"/>
            <a:r>
              <a:rPr lang="en-US" altLang="en-US" smtClean="0">
                <a:solidFill>
                  <a:srgbClr val="C00000"/>
                </a:solidFill>
                <a:latin typeface="Calibri" pitchFamily="34" charset="0"/>
              </a:rPr>
              <a:t>What are Free Radicals?</a:t>
            </a:r>
          </a:p>
        </p:txBody>
      </p:sp>
      <p:pic>
        <p:nvPicPr>
          <p:cNvPr id="5124" name="Content Placeholder 3" descr="PPTbackground.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1027" name="Rectangle 3"/>
          <p:cNvSpPr>
            <a:spLocks noChangeArrowheads="1"/>
          </p:cNvSpPr>
          <p:nvPr/>
        </p:nvSpPr>
        <p:spPr bwMode="auto">
          <a:xfrm>
            <a:off x="381000" y="100965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873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400">
                <a:latin typeface="Calibri" pitchFamily="34" charset="0"/>
                <a:cs typeface="Times New Roman" pitchFamily="18" charset="0"/>
              </a:rPr>
              <a:t>Free radicals are atoms that have lost an electron and become unstable. To stabilize themselves, they steal electrons from other atoms in our body, leaving damage behind.  </a:t>
            </a:r>
            <a:endParaRPr lang="en-US" altLang="en-US" sz="2400">
              <a:latin typeface="Calibri" pitchFamily="34" charset="0"/>
            </a:endParaRPr>
          </a:p>
        </p:txBody>
      </p:sp>
      <p:sp>
        <p:nvSpPr>
          <p:cNvPr id="6" name="Rectangle 5"/>
          <p:cNvSpPr>
            <a:spLocks noChangeArrowheads="1"/>
          </p:cNvSpPr>
          <p:nvPr/>
        </p:nvSpPr>
        <p:spPr bwMode="auto">
          <a:xfrm>
            <a:off x="457200" y="2339975"/>
            <a:ext cx="868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5370513" indent="-341313"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latin typeface="Calibri" pitchFamily="34" charset="0"/>
              </a:rPr>
              <a:t>Science believes that free radicals may be the root cause of many chronic and degenerative problems related to:</a:t>
            </a:r>
          </a:p>
          <a:p>
            <a:pPr lvl="1" eaLnBrk="1" hangingPunct="1">
              <a:spcBef>
                <a:spcPct val="0"/>
              </a:spcBef>
              <a:buFont typeface="Wingdings" pitchFamily="2" charset="2"/>
              <a:buChar char="§"/>
            </a:pPr>
            <a:r>
              <a:rPr lang="en-US" altLang="en-US" sz="2400">
                <a:latin typeface="Calibri" pitchFamily="34" charset="0"/>
              </a:rPr>
              <a:t>Heart health</a:t>
            </a:r>
          </a:p>
          <a:p>
            <a:pPr lvl="1" eaLnBrk="1" hangingPunct="1">
              <a:spcBef>
                <a:spcPct val="0"/>
              </a:spcBef>
              <a:buFont typeface="Wingdings" pitchFamily="2" charset="2"/>
              <a:buChar char="§"/>
            </a:pPr>
            <a:r>
              <a:rPr lang="en-US" altLang="en-US" sz="2400">
                <a:latin typeface="Calibri" pitchFamily="34" charset="0"/>
              </a:rPr>
              <a:t>Eye health</a:t>
            </a:r>
          </a:p>
          <a:p>
            <a:pPr lvl="1" eaLnBrk="1" hangingPunct="1">
              <a:spcBef>
                <a:spcPct val="0"/>
              </a:spcBef>
              <a:buFont typeface="Wingdings" pitchFamily="2" charset="2"/>
              <a:buChar char="§"/>
            </a:pPr>
            <a:r>
              <a:rPr lang="en-US" altLang="en-US" sz="2400">
                <a:latin typeface="Calibri" pitchFamily="34" charset="0"/>
              </a:rPr>
              <a:t>DNA damage</a:t>
            </a:r>
          </a:p>
          <a:p>
            <a:pPr lvl="1" eaLnBrk="1" hangingPunct="1">
              <a:spcBef>
                <a:spcPct val="0"/>
              </a:spcBef>
              <a:buFont typeface="Wingdings" pitchFamily="2" charset="2"/>
              <a:buChar char="§"/>
            </a:pPr>
            <a:r>
              <a:rPr lang="en-US" altLang="en-US" sz="2400">
                <a:latin typeface="Calibri" pitchFamily="34" charset="0"/>
              </a:rPr>
              <a:t>And the aging process</a:t>
            </a:r>
          </a:p>
        </p:txBody>
      </p:sp>
      <p:pic>
        <p:nvPicPr>
          <p:cNvPr id="5127" name="Picture 7" descr="EEPPT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DoubleHeli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74215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0" y="0"/>
            <a:ext cx="8229600" cy="1143000"/>
          </a:xfrm>
        </p:spPr>
        <p:txBody>
          <a:bodyPr/>
          <a:lstStyle/>
          <a:p>
            <a:pPr marL="225425" algn="l" eaLnBrk="1" hangingPunct="1"/>
            <a:r>
              <a:rPr lang="en-US" altLang="en-US" smtClean="0">
                <a:solidFill>
                  <a:srgbClr val="C00000"/>
                </a:solidFill>
                <a:latin typeface="Calibri" pitchFamily="34" charset="0"/>
              </a:rPr>
              <a:t>What are Free Radicals?</a:t>
            </a:r>
          </a:p>
        </p:txBody>
      </p:sp>
      <p:pic>
        <p:nvPicPr>
          <p:cNvPr id="6148" name="Content Placeholder 3" descr="PPTbackground.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Rectangle 6"/>
          <p:cNvSpPr>
            <a:spLocks noChangeArrowheads="1"/>
          </p:cNvSpPr>
          <p:nvPr/>
        </p:nvSpPr>
        <p:spPr bwMode="auto">
          <a:xfrm>
            <a:off x="304800" y="1143000"/>
            <a:ext cx="86106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a:latin typeface="Calibri" pitchFamily="34" charset="0"/>
              </a:rPr>
              <a:t>“[The] odd, unpaired electron in a free radical cause it to collide with other molecules so it can steal an electron from them, which changes the structure of these other molecules and causes them to also become free radicals. This can create a self perpetuating chain reaction, in which the structure of millions of molecules are affected in a matter of nanoseconds (a nanosecond is a billionth of a second), wreaking havoc with our DNA, protein molecules, enzymes and cells.“</a:t>
            </a:r>
            <a:br>
              <a:rPr lang="en-US" altLang="en-US" sz="2000">
                <a:latin typeface="Calibri" pitchFamily="34" charset="0"/>
              </a:rPr>
            </a:br>
            <a:endParaRPr lang="en-US" altLang="en-US" sz="2000">
              <a:latin typeface="Calibri" pitchFamily="34" charset="0"/>
            </a:endParaRPr>
          </a:p>
          <a:p>
            <a:pPr eaLnBrk="1" hangingPunct="1">
              <a:spcBef>
                <a:spcPct val="0"/>
              </a:spcBef>
              <a:buFontTx/>
              <a:buNone/>
            </a:pPr>
            <a:r>
              <a:rPr lang="en-US" altLang="en-US" sz="2000">
                <a:latin typeface="Calibri" pitchFamily="34" charset="0"/>
              </a:rPr>
              <a:t>	                                                         	    </a:t>
            </a:r>
            <a:r>
              <a:rPr lang="en-US" altLang="en-US" sz="2000" i="1">
                <a:latin typeface="Calibri" pitchFamily="34" charset="0"/>
              </a:rPr>
              <a:t>Michael Dye, medical researcher </a:t>
            </a:r>
            <a:r>
              <a:rPr lang="en-US" altLang="en-US" sz="1800">
                <a:latin typeface="Calibri" pitchFamily="34" charset="0"/>
              </a:rPr>
              <a:t/>
            </a:r>
            <a:br>
              <a:rPr lang="en-US" altLang="en-US" sz="1800">
                <a:latin typeface="Calibri" pitchFamily="34" charset="0"/>
              </a:rPr>
            </a:br>
            <a:endParaRPr lang="en-US" altLang="en-US" sz="1800">
              <a:latin typeface="Calibri" pitchFamily="34" charset="0"/>
            </a:endParaRPr>
          </a:p>
        </p:txBody>
      </p:sp>
      <p:pic>
        <p:nvPicPr>
          <p:cNvPr id="6150" name="Picture 5" descr="EEPPT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143000"/>
          </a:xfrm>
        </p:spPr>
        <p:txBody>
          <a:bodyPr/>
          <a:lstStyle/>
          <a:p>
            <a:pPr marL="225425" algn="l" eaLnBrk="1" hangingPunct="1"/>
            <a:r>
              <a:rPr lang="en-US" altLang="en-US" smtClean="0">
                <a:solidFill>
                  <a:srgbClr val="C00000"/>
                </a:solidFill>
                <a:latin typeface="Calibri" pitchFamily="34" charset="0"/>
              </a:rPr>
              <a:t>Where Do Free Radicals Come From?</a:t>
            </a:r>
          </a:p>
        </p:txBody>
      </p:sp>
      <p:sp>
        <p:nvSpPr>
          <p:cNvPr id="3" name="Content Placeholder 2"/>
          <p:cNvSpPr>
            <a:spLocks noGrp="1"/>
          </p:cNvSpPr>
          <p:nvPr>
            <p:ph idx="1"/>
          </p:nvPr>
        </p:nvSpPr>
        <p:spPr>
          <a:xfrm>
            <a:off x="381000" y="1066800"/>
            <a:ext cx="8229600" cy="4525963"/>
          </a:xfrm>
        </p:spPr>
        <p:txBody>
          <a:bodyPr/>
          <a:lstStyle/>
          <a:p>
            <a:pPr eaLnBrk="1" hangingPunct="1"/>
            <a:r>
              <a:rPr lang="en-US" altLang="en-US" sz="2400" smtClean="0">
                <a:latin typeface="Calibri" pitchFamily="34" charset="0"/>
              </a:rPr>
              <a:t>They are a natural by-product of biochemical reactions in normal metabolic functions, such as breathing. </a:t>
            </a:r>
          </a:p>
          <a:p>
            <a:pPr eaLnBrk="1" hangingPunct="1"/>
            <a:r>
              <a:rPr lang="en-US" altLang="en-US" sz="2400" smtClean="0">
                <a:latin typeface="Calibri" pitchFamily="34" charset="0"/>
              </a:rPr>
              <a:t>They are found in the food we eat, our water supplies, drugs and medicine and the air we breathe.</a:t>
            </a:r>
          </a:p>
          <a:p>
            <a:pPr eaLnBrk="1" hangingPunct="1"/>
            <a:r>
              <a:rPr lang="en-US" altLang="en-US" sz="2400" smtClean="0">
                <a:latin typeface="Calibri" pitchFamily="34" charset="0"/>
              </a:rPr>
              <a:t>Other environmental aspects, </a:t>
            </a:r>
            <a:br>
              <a:rPr lang="en-US" altLang="en-US" sz="2400" smtClean="0">
                <a:latin typeface="Calibri" pitchFamily="34" charset="0"/>
              </a:rPr>
            </a:br>
            <a:r>
              <a:rPr lang="en-US" altLang="en-US" sz="2400" smtClean="0">
                <a:latin typeface="Calibri" pitchFamily="34" charset="0"/>
              </a:rPr>
              <a:t>such as radiation, pesticides, </a:t>
            </a:r>
            <a:br>
              <a:rPr lang="en-US" altLang="en-US" sz="2400" smtClean="0">
                <a:latin typeface="Calibri" pitchFamily="34" charset="0"/>
              </a:rPr>
            </a:br>
            <a:r>
              <a:rPr lang="en-US" altLang="en-US" sz="2400" smtClean="0">
                <a:latin typeface="Calibri" pitchFamily="34" charset="0"/>
              </a:rPr>
              <a:t>solvents, fried foods, alcohol,</a:t>
            </a:r>
            <a:br>
              <a:rPr lang="en-US" altLang="en-US" sz="2400" smtClean="0">
                <a:latin typeface="Calibri" pitchFamily="34" charset="0"/>
              </a:rPr>
            </a:br>
            <a:r>
              <a:rPr lang="en-US" altLang="en-US" sz="2400" smtClean="0">
                <a:latin typeface="Calibri" pitchFamily="34" charset="0"/>
              </a:rPr>
              <a:t>tobacco smoke, etc. </a:t>
            </a:r>
            <a:r>
              <a:rPr lang="en-US" altLang="en-US" sz="2400" smtClean="0"/>
              <a:t/>
            </a:r>
            <a:br>
              <a:rPr lang="en-US" altLang="en-US" sz="2400" smtClean="0"/>
            </a:br>
            <a:endParaRPr lang="en-US" altLang="en-US" sz="2400" smtClean="0"/>
          </a:p>
        </p:txBody>
      </p:sp>
      <p:pic>
        <p:nvPicPr>
          <p:cNvPr id="7" name="Picture 6" descr="Lungs.tif"/>
          <p:cNvPicPr>
            <a:picLocks noChangeAspect="1"/>
          </p:cNvPicPr>
          <p:nvPr/>
        </p:nvPicPr>
        <p:blipFill>
          <a:blip r:embed="rId2"/>
          <a:stretch>
            <a:fillRect/>
          </a:stretch>
        </p:blipFill>
        <p:spPr>
          <a:xfrm>
            <a:off x="4953000" y="2895600"/>
            <a:ext cx="3683000" cy="27622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nodeType="after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_10973648S_cholestero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188258">
            <a:off x="4081463" y="3230563"/>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PPTbackgroun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p:cNvSpPr>
            <a:spLocks noGrp="1"/>
          </p:cNvSpPr>
          <p:nvPr>
            <p:ph type="title"/>
          </p:nvPr>
        </p:nvSpPr>
        <p:spPr>
          <a:xfrm>
            <a:off x="0" y="0"/>
            <a:ext cx="8229600" cy="1143000"/>
          </a:xfrm>
        </p:spPr>
        <p:txBody>
          <a:bodyPr/>
          <a:lstStyle/>
          <a:p>
            <a:pPr marL="231775" algn="l" eaLnBrk="1" hangingPunct="1"/>
            <a:r>
              <a:rPr lang="en-US" altLang="en-US" smtClean="0">
                <a:solidFill>
                  <a:srgbClr val="C00000"/>
                </a:solidFill>
              </a:rPr>
              <a:t>What are Antioxidants?</a:t>
            </a:r>
          </a:p>
        </p:txBody>
      </p:sp>
      <p:sp>
        <p:nvSpPr>
          <p:cNvPr id="3" name="Content Placeholder 2"/>
          <p:cNvSpPr>
            <a:spLocks noGrp="1"/>
          </p:cNvSpPr>
          <p:nvPr>
            <p:ph idx="1"/>
          </p:nvPr>
        </p:nvSpPr>
        <p:spPr>
          <a:xfrm>
            <a:off x="304800" y="1066800"/>
            <a:ext cx="8229600" cy="3763963"/>
          </a:xfrm>
        </p:spPr>
        <p:txBody>
          <a:bodyPr/>
          <a:lstStyle/>
          <a:p>
            <a:pPr marL="347663" indent="-347663">
              <a:spcBef>
                <a:spcPct val="0"/>
              </a:spcBef>
              <a:spcAft>
                <a:spcPts val="1200"/>
              </a:spcAft>
            </a:pPr>
            <a:r>
              <a:rPr lang="en-US" altLang="en-US" sz="2400" smtClean="0">
                <a:latin typeface="Calibri" pitchFamily="34" charset="0"/>
                <a:cs typeface="Times New Roman" pitchFamily="18" charset="0"/>
              </a:rPr>
              <a:t>Antioxidants have extra electrons that allow them to donate electrons to free radicals, stopping their chain reactions and protecting our cells. </a:t>
            </a:r>
          </a:p>
          <a:p>
            <a:pPr marL="347663" indent="-347663">
              <a:spcBef>
                <a:spcPct val="0"/>
              </a:spcBef>
              <a:spcAft>
                <a:spcPts val="1200"/>
              </a:spcAft>
            </a:pPr>
            <a:r>
              <a:rPr lang="en-US" altLang="en-US" sz="2400" smtClean="0">
                <a:latin typeface="Calibri" pitchFamily="34" charset="0"/>
              </a:rPr>
              <a:t>Different antioxidants have different affinities for different types of tissue.  </a:t>
            </a:r>
          </a:p>
          <a:p>
            <a:pPr marL="347663" indent="-347663" eaLnBrk="1" hangingPunct="1">
              <a:spcBef>
                <a:spcPct val="0"/>
              </a:spcBef>
              <a:spcAft>
                <a:spcPts val="1200"/>
              </a:spcAft>
            </a:pPr>
            <a:r>
              <a:rPr lang="en-US" altLang="en-US" sz="2400" smtClean="0">
                <a:latin typeface="Calibri" pitchFamily="34" charset="0"/>
              </a:rPr>
              <a:t>Some may be fat soluble and others water soluble.  </a:t>
            </a:r>
          </a:p>
          <a:p>
            <a:pPr marL="347663" indent="-347663" eaLnBrk="1" hangingPunct="1">
              <a:spcBef>
                <a:spcPct val="0"/>
              </a:spcBef>
              <a:spcAft>
                <a:spcPts val="1200"/>
              </a:spcAft>
            </a:pPr>
            <a:r>
              <a:rPr lang="en-US" altLang="en-US" sz="2400" smtClean="0">
                <a:latin typeface="Calibri" pitchFamily="34" charset="0"/>
              </a:rPr>
              <a:t>Some are allowed into the brain and others are not.  </a:t>
            </a:r>
          </a:p>
        </p:txBody>
      </p:sp>
      <p:pic>
        <p:nvPicPr>
          <p:cNvPr id="8198" name="Picture 6" descr="EEPPT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00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3HB91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42119">
            <a:off x="4959350" y="3568700"/>
            <a:ext cx="38862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PPTbackgroun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1"/>
          <p:cNvSpPr>
            <a:spLocks noGrp="1"/>
          </p:cNvSpPr>
          <p:nvPr>
            <p:ph type="title"/>
          </p:nvPr>
        </p:nvSpPr>
        <p:spPr>
          <a:xfrm>
            <a:off x="0" y="0"/>
            <a:ext cx="8229600" cy="1143000"/>
          </a:xfrm>
        </p:spPr>
        <p:txBody>
          <a:bodyPr/>
          <a:lstStyle/>
          <a:p>
            <a:pPr marL="231775" algn="l" eaLnBrk="1" hangingPunct="1"/>
            <a:r>
              <a:rPr lang="en-US" altLang="en-US" smtClean="0">
                <a:solidFill>
                  <a:srgbClr val="C00000"/>
                </a:solidFill>
                <a:latin typeface="Calibri" pitchFamily="34" charset="0"/>
              </a:rPr>
              <a:t>What are OPCs?</a:t>
            </a:r>
          </a:p>
        </p:txBody>
      </p:sp>
      <p:sp>
        <p:nvSpPr>
          <p:cNvPr id="3" name="Content Placeholder 2"/>
          <p:cNvSpPr>
            <a:spLocks noGrp="1"/>
          </p:cNvSpPr>
          <p:nvPr>
            <p:ph idx="1"/>
          </p:nvPr>
        </p:nvSpPr>
        <p:spPr>
          <a:xfrm>
            <a:off x="533400" y="1066800"/>
            <a:ext cx="8229600" cy="4525963"/>
          </a:xfrm>
        </p:spPr>
        <p:txBody>
          <a:bodyPr/>
          <a:lstStyle/>
          <a:p>
            <a:pPr eaLnBrk="1" hangingPunct="1"/>
            <a:r>
              <a:rPr lang="en-US" altLang="en-US" sz="2400" smtClean="0">
                <a:latin typeface="Calibri" pitchFamily="34" charset="0"/>
              </a:rPr>
              <a:t>Oligomeric proanthocyanidins (OPCs) are very powerful antioxidants found in the seeds and skin of many plants.</a:t>
            </a:r>
          </a:p>
          <a:p>
            <a:pPr eaLnBrk="1" hangingPunct="1"/>
            <a:r>
              <a:rPr lang="en-US" altLang="en-US" sz="2400" smtClean="0">
                <a:latin typeface="Calibri" pitchFamily="34" charset="0"/>
              </a:rPr>
              <a:t>Red grape seeds have higher and more bioavailable concentrations of OPCs than most other plant foods. </a:t>
            </a:r>
          </a:p>
          <a:p>
            <a:pPr eaLnBrk="1" hangingPunct="1"/>
            <a:r>
              <a:rPr lang="en-US" altLang="en-US" sz="2400" smtClean="0">
                <a:latin typeface="Calibri" pitchFamily="34" charset="0"/>
              </a:rPr>
              <a:t>Vitamins E and C and beta carotene are also antioxidants, but studies show that the antioxidant effects of OPCs are significantly greater than from vitamins E and C or beta carotene. </a:t>
            </a:r>
          </a:p>
          <a:p>
            <a:pPr eaLnBrk="1" hangingPunct="1"/>
            <a:endParaRPr lang="en-US" altLang="en-US" sz="2400" smtClean="0"/>
          </a:p>
        </p:txBody>
      </p:sp>
      <p:pic>
        <p:nvPicPr>
          <p:cNvPr id="9222" name="Picture 5" descr="EEPPT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nodeType="afterGroup">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8229600" cy="1143000"/>
          </a:xfrm>
        </p:spPr>
        <p:txBody>
          <a:bodyPr/>
          <a:lstStyle/>
          <a:p>
            <a:pPr marL="231775" algn="l" eaLnBrk="1" hangingPunct="1"/>
            <a:r>
              <a:rPr lang="en-US" altLang="en-US" smtClean="0">
                <a:solidFill>
                  <a:srgbClr val="C00000"/>
                </a:solidFill>
                <a:latin typeface="Calibri" pitchFamily="34" charset="0"/>
              </a:rPr>
              <a:t>What are OPCs?</a:t>
            </a:r>
          </a:p>
        </p:txBody>
      </p:sp>
      <p:sp>
        <p:nvSpPr>
          <p:cNvPr id="3" name="Content Placeholder 2"/>
          <p:cNvSpPr>
            <a:spLocks noGrp="1"/>
          </p:cNvSpPr>
          <p:nvPr>
            <p:ph idx="1"/>
          </p:nvPr>
        </p:nvSpPr>
        <p:spPr>
          <a:xfrm>
            <a:off x="381000" y="1447800"/>
            <a:ext cx="5943600" cy="3048000"/>
          </a:xfrm>
        </p:spPr>
        <p:txBody>
          <a:bodyPr/>
          <a:lstStyle/>
          <a:p>
            <a:pPr eaLnBrk="1" hangingPunct="1">
              <a:spcBef>
                <a:spcPct val="0"/>
              </a:spcBef>
              <a:spcAft>
                <a:spcPts val="1200"/>
              </a:spcAft>
            </a:pPr>
            <a:r>
              <a:rPr lang="en-US" altLang="en-US" sz="2400" smtClean="0">
                <a:latin typeface="Calibri" pitchFamily="34" charset="0"/>
              </a:rPr>
              <a:t>OPCs have been shown to increase the absorption of other essential vitamins, such as vitamin C. </a:t>
            </a:r>
          </a:p>
          <a:p>
            <a:pPr eaLnBrk="1" hangingPunct="1">
              <a:spcBef>
                <a:spcPct val="0"/>
              </a:spcBef>
              <a:spcAft>
                <a:spcPts val="1200"/>
              </a:spcAft>
            </a:pPr>
            <a:r>
              <a:rPr lang="en-US" altLang="en-US" sz="2400" smtClean="0">
                <a:latin typeface="Calibri" pitchFamily="34" charset="0"/>
              </a:rPr>
              <a:t>Studies also show that, if OPCs are present, lower levels of vitamin C work as effectively as optimal levels.</a:t>
            </a:r>
          </a:p>
        </p:txBody>
      </p:sp>
      <p:pic>
        <p:nvPicPr>
          <p:cNvPr id="7" name="Picture 6" descr="quarterorang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0288" y="0"/>
            <a:ext cx="30337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3"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ExcelPP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606</TotalTime>
  <Words>978</Words>
  <Application>Microsoft Office PowerPoint</Application>
  <PresentationFormat>On-screen Show (4:3)</PresentationFormat>
  <Paragraphs>117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Wingdings</vt:lpstr>
      <vt:lpstr>Times New Roman</vt:lpstr>
      <vt:lpstr>Wade Sans Light LET</vt:lpstr>
      <vt:lpstr>PMingLiU</vt:lpstr>
      <vt:lpstr>Candara</vt:lpstr>
      <vt:lpstr>EExcelPPT</vt:lpstr>
      <vt:lpstr>PowerPoint Presentation</vt:lpstr>
      <vt:lpstr>Common Aging Problems of the Eyes</vt:lpstr>
      <vt:lpstr>PowerPoint Presentation</vt:lpstr>
      <vt:lpstr>What are Free Radicals?</vt:lpstr>
      <vt:lpstr>What are Free Radicals?</vt:lpstr>
      <vt:lpstr>Where Do Free Radicals Come From?</vt:lpstr>
      <vt:lpstr>What are Antioxidants?</vt:lpstr>
      <vt:lpstr>What are OPCs?</vt:lpstr>
      <vt:lpstr>What are OPCs?</vt:lpstr>
      <vt:lpstr>Why Whole Foods?  </vt:lpstr>
      <vt:lpstr>Grape Seed Extract  </vt:lpstr>
      <vt:lpstr>PowerPoint Presentation</vt:lpstr>
      <vt:lpstr>PowerPoint Presentation</vt:lpstr>
      <vt:lpstr>Cassia Tora Seed Extract</vt:lpstr>
      <vt:lpstr>Cassia Tora Seed Extract</vt:lpstr>
      <vt:lpstr>Barley Leaf</vt:lpstr>
      <vt:lpstr>Barley Leaf</vt:lpstr>
      <vt:lpstr>VISION™</vt:lpstr>
      <vt:lpstr>VISION™</vt:lpstr>
      <vt:lpstr>Product Combinations</vt:lpstr>
      <vt:lpstr>Product Combinations</vt:lpstr>
      <vt:lpstr>Product Combinations</vt:lpstr>
      <vt:lpstr>Product Combinations</vt:lpstr>
      <vt:lpstr>Product Combinations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dc:title>
  <dc:creator>terryg</dc:creator>
  <cp:lastModifiedBy>Terry Grevstad</cp:lastModifiedBy>
  <cp:revision>63</cp:revision>
  <dcterms:created xsi:type="dcterms:W3CDTF">2013-01-31T17:41:00Z</dcterms:created>
  <dcterms:modified xsi:type="dcterms:W3CDTF">2015-08-20T19:23:06Z</dcterms:modified>
</cp:coreProperties>
</file>