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F3AAC-2806-446D-9F12-7F8D6B6C64A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3C78F-B227-41D0-B098-1290B928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DD23-2515-4C16-ACEA-A160872606AF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4185-A8C7-4214-BFB5-E7BCD3A0B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78DC-F0BF-4E23-ACA9-3A25808DDC06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E4CD-E6E6-48F0-83A1-17059E23C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5E8F5-24DF-4902-BFE2-D9564967DC72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9245-1C8C-4CA3-B284-D788222E5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156-22D6-4808-A907-8EA7857BA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8FF1-1F95-4E63-860C-21B3AB4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04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156-22D6-4808-A907-8EA7857BA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8FF1-1F95-4E63-860C-21B3AB4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04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156-22D6-4808-A907-8EA7857BA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8FF1-1F95-4E63-860C-21B3AB4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62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156-22D6-4808-A907-8EA7857BA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8FF1-1F95-4E63-860C-21B3AB4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13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156-22D6-4808-A907-8EA7857BA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8FF1-1F95-4E63-860C-21B3AB4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7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156-22D6-4808-A907-8EA7857BA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8FF1-1F95-4E63-860C-21B3AB4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52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156-22D6-4808-A907-8EA7857BA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8FF1-1F95-4E63-860C-21B3AB4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41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156-22D6-4808-A907-8EA7857BA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8FF1-1F95-4E63-860C-21B3AB4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0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6B1D-6AAE-40CF-A2FA-1C97EA2CC15F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6C4D0-4593-49B8-8CB7-3C0CBE8C5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156-22D6-4808-A907-8EA7857BA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8FF1-1F95-4E63-860C-21B3AB4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69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156-22D6-4808-A907-8EA7857BA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8FF1-1F95-4E63-860C-21B3AB4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09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9156-22D6-4808-A907-8EA7857BA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8FF1-1F95-4E63-860C-21B3AB4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18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E1132-FA90-49A0-9305-7D4DD3E46460}" type="datetimeFigureOut">
              <a:rPr lang="en-US" altLang="en-US"/>
              <a:pPr/>
              <a:t>4/22/2015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4BC99-D497-4E2C-BCC9-EA737F926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628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A1FB3E-6B4C-4BDC-AB56-89F6B6DA2380}" type="datetimeFigureOut">
              <a:rPr lang="en-US" altLang="en-US"/>
              <a:pPr/>
              <a:t>4/22/2015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1F98F-78AB-413D-A35A-78B741868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906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37FF43-A783-48CB-8F36-92348F0B672F}" type="datetimeFigureOut">
              <a:rPr lang="en-US" altLang="en-US"/>
              <a:pPr/>
              <a:t>4/22/2015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8EA38-952B-4D71-B082-E0A6C263AE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224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FE79E9-8BC8-4FB6-9FC6-DDB14C12CF51}" type="datetimeFigureOut">
              <a:rPr lang="en-US" altLang="en-US"/>
              <a:pPr/>
              <a:t>4/22/2015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74513-0DE6-4EA5-B454-69DE3D0AB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610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7D937-AEC8-416B-AAF7-A577C053BBED}" type="datetimeFigureOut">
              <a:rPr lang="en-US" altLang="en-US"/>
              <a:pPr/>
              <a:t>4/22/2015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201B4-AAC7-43A6-BA28-6DD8A7632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059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AE3FA-C1D1-49F0-8EE3-3E96088F80F4}" type="datetimeFigureOut">
              <a:rPr lang="en-US" altLang="en-US"/>
              <a:pPr/>
              <a:t>4/22/2015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3D0B9-8F6D-4E2D-81F8-6894C71FB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742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902A0-DD4F-4571-84D9-38AF1B2B702D}" type="datetimeFigureOut">
              <a:rPr lang="en-US" altLang="en-US"/>
              <a:pPr/>
              <a:t>4/22/2015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E2DBE-60B5-46D5-9FED-4FCD51686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58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20695-703D-4FD8-844E-425B54C346AF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E44F7-94DF-431C-B4D5-F50007B52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706A6-F519-46F8-9100-C1B7FB9DCEDB}" type="datetimeFigureOut">
              <a:rPr lang="en-US" altLang="en-US"/>
              <a:pPr/>
              <a:t>4/22/2015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332A7-FC3B-42AA-8456-31756CDC7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692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497D73-A054-4569-9B3C-C10CC6181379}" type="datetimeFigureOut">
              <a:rPr lang="en-US" altLang="en-US"/>
              <a:pPr/>
              <a:t>4/22/2015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206A5-DB5A-4DD6-821B-1F787FCAB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5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9CE80-151D-48DC-B397-76A91541C7B3}" type="datetimeFigureOut">
              <a:rPr lang="en-US" altLang="en-US"/>
              <a:pPr/>
              <a:t>4/22/2015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935FA-19AA-4A7B-A8AA-3FDEFD398E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238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A35AAF-DA6D-4A75-9202-344D9826C65B}" type="datetimeFigureOut">
              <a:rPr lang="en-US" altLang="en-US"/>
              <a:pPr/>
              <a:t>4/22/2015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97A88-2704-42F5-A64B-04D08C272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63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0D0D1-CB56-452D-8209-FC0436B3876D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8758-BFCB-418C-B079-656FB4412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9DB2-9700-48EE-AB45-3A9C620778F2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8AE4E-39B7-49E9-9A84-295E2EA76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CF6D-80AE-4239-B2FD-145A7782F782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6457E-846E-406C-A924-93E3FFA2D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4992-AF13-49FA-9BC9-CF3F8D66D1EE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65A8-072A-4CED-B339-D42BE7973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C3A46-7C00-47BD-B812-7183DF806F1D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01C7-420B-4360-B875-451A52622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DF63-342C-4E24-AEFB-3D4C0F4A5C22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4D9E-B02A-40C1-837A-372F91F00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9C92E0-EF21-41C0-9FA9-473C0CAE8F51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E5034A-40FC-47C0-A673-3F681456F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459156-22D6-4808-A907-8EA7857BA98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4/22/2015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248FF1-1F95-4E63-860C-21B3AB4821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35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F71C731-9D19-4DC8-8DF5-83D8801EB3A3}" type="datetimeFigureOut">
              <a:rPr lang="en-US" altLang="en-US" smtClean="0"/>
              <a:pPr/>
              <a:t>4/22/2015</a:t>
            </a:fld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59C6912-4C2A-4B8B-BCAD-97CAD2424E86}" type="slidenum">
              <a:rPr lang="en-US" altLang="en-US" smtClean="0"/>
              <a:pPr/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944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1481" y="180568"/>
            <a:ext cx="9214878" cy="606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5105400" y="180975"/>
            <a:ext cx="3649663" cy="1470025"/>
          </a:xfrm>
        </p:spPr>
        <p:txBody>
          <a:bodyPr/>
          <a:lstStyle/>
          <a:p>
            <a:pPr marL="225425"/>
            <a:r>
              <a:rPr lang="zh-CN" altLang="en-US" b="1" smtClean="0">
                <a:solidFill>
                  <a:srgbClr val="C00000"/>
                </a:solidFill>
              </a:rPr>
              <a:t>清蕪茶</a:t>
            </a:r>
            <a:r>
              <a:rPr lang="en-US" altLang="zh-CN" b="1" smtClean="0">
                <a:solidFill>
                  <a:srgbClr val="C00000"/>
                </a:solidFill>
              </a:rPr>
              <a:t/>
            </a:r>
            <a:br>
              <a:rPr lang="en-US" altLang="zh-CN" b="1" smtClean="0">
                <a:solidFill>
                  <a:srgbClr val="C00000"/>
                </a:solidFill>
              </a:rPr>
            </a:br>
            <a:r>
              <a:rPr lang="zh-CN" altLang="en-US" b="1" smtClean="0">
                <a:solidFill>
                  <a:srgbClr val="C00000"/>
                </a:solidFill>
              </a:rPr>
              <a:t>桂花香味</a:t>
            </a:r>
            <a:endParaRPr lang="en-US" b="1" smtClean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11138"/>
            <a:ext cx="5029200" cy="17526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助您清理體內雜質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4288" y="0"/>
            <a:ext cx="8229600" cy="1143000"/>
          </a:xfrm>
        </p:spPr>
        <p:txBody>
          <a:bodyPr/>
          <a:lstStyle/>
          <a:p>
            <a:pPr marL="225425" algn="l"/>
            <a:r>
              <a:rPr lang="zh-CN" altLang="en-US" dirty="0" smtClean="0">
                <a:solidFill>
                  <a:srgbClr val="C00000"/>
                </a:solidFill>
              </a:rPr>
              <a:t>搭配產品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4354513"/>
            <a:ext cx="8686800" cy="609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CN" altLang="en-US" sz="2800" i="1" dirty="0" smtClean="0"/>
              <a:t>清蕪茶</a:t>
            </a:r>
            <a:r>
              <a:rPr lang="en-US" altLang="zh-CN" sz="2800" i="1" dirty="0" smtClean="0"/>
              <a:t>·</a:t>
            </a:r>
            <a:r>
              <a:rPr lang="zh-CN" altLang="en-US" sz="2800" i="1" dirty="0" smtClean="0"/>
              <a:t>桂花香味 </a:t>
            </a:r>
            <a:r>
              <a:rPr lang="en-US" altLang="zh-CN" sz="2800" i="1" dirty="0" smtClean="0"/>
              <a:t>   </a:t>
            </a:r>
            <a:r>
              <a:rPr lang="en-US" sz="2800" i="1" dirty="0" smtClean="0"/>
              <a:t>+      </a:t>
            </a:r>
            <a:r>
              <a:rPr lang="zh-CN" altLang="en-US" sz="2800" i="1" dirty="0" smtClean="0"/>
              <a:t>清神茶</a:t>
            </a:r>
            <a:endParaRPr lang="en-US" sz="2800" i="1" dirty="0" smtClean="0"/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280035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1113" y="1635125"/>
            <a:ext cx="3165475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4" y="0"/>
            <a:ext cx="8229600" cy="1143000"/>
          </a:xfrm>
        </p:spPr>
        <p:txBody>
          <a:bodyPr/>
          <a:lstStyle/>
          <a:p>
            <a:pPr marL="225425" algn="l"/>
            <a:r>
              <a:rPr lang="zh-CN" altLang="en-US" dirty="0">
                <a:solidFill>
                  <a:srgbClr val="C00000"/>
                </a:solidFill>
              </a:rPr>
              <a:t>搭配產品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354557"/>
            <a:ext cx="8991600" cy="609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sz="2800" dirty="0">
                <a:solidFill>
                  <a:prstClr val="black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清蕪茶</a:t>
            </a:r>
            <a:r>
              <a:rPr lang="en-US" altLang="zh-CN" sz="2800" dirty="0">
                <a:solidFill>
                  <a:prstClr val="black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·</a:t>
            </a:r>
            <a:r>
              <a:rPr lang="zh-CN" altLang="en-US" sz="2800" dirty="0">
                <a:solidFill>
                  <a:prstClr val="black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桂花香</a:t>
            </a:r>
            <a:r>
              <a:rPr lang="zh-CN" altLang="en-US" sz="2800" dirty="0" smtClean="0">
                <a:solidFill>
                  <a:prstClr val="black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味    </a:t>
            </a:r>
            <a:r>
              <a:rPr lang="en-US" sz="2800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+           </a:t>
            </a:r>
            <a:r>
              <a:rPr lang="zh-CN" altLang="en-US" sz="2800" dirty="0" smtClean="0">
                <a:solidFill>
                  <a:prstClr val="black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清</a:t>
            </a:r>
            <a:r>
              <a:rPr lang="zh-CN" altLang="en-US" sz="2800" dirty="0">
                <a:solidFill>
                  <a:prstClr val="black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神</a:t>
            </a:r>
            <a:r>
              <a:rPr lang="zh-CN" altLang="en-US" sz="2800" dirty="0" smtClean="0">
                <a:solidFill>
                  <a:prstClr val="black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茶           </a:t>
            </a:r>
            <a:r>
              <a:rPr lang="en-US" sz="2800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+      </a:t>
            </a:r>
            <a:r>
              <a:rPr lang="ja-JP" altLang="en-US" sz="2800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長</a:t>
            </a:r>
            <a:r>
              <a:rPr lang="ja-JP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新</a:t>
            </a:r>
            <a:endParaRPr lang="en-US" sz="280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" y="1447800"/>
            <a:ext cx="2799909" cy="2754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36258"/>
            <a:ext cx="2769100" cy="2377440"/>
          </a:xfrm>
          <a:prstGeom prst="rect">
            <a:avLst/>
          </a:prstGeom>
        </p:spPr>
      </p:pic>
      <p:pic>
        <p:nvPicPr>
          <p:cNvPr id="6" name="Picture 14" descr="Ever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66" y="1827234"/>
            <a:ext cx="27940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3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4" y="0"/>
            <a:ext cx="8229600" cy="1143000"/>
          </a:xfrm>
        </p:spPr>
        <p:txBody>
          <a:bodyPr/>
          <a:lstStyle/>
          <a:p>
            <a:pPr marL="225425" algn="l"/>
            <a:r>
              <a:rPr lang="zh-CN" altLang="en-US" dirty="0">
                <a:solidFill>
                  <a:srgbClr val="C00000"/>
                </a:solidFill>
              </a:rPr>
              <a:t>搭配產品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637" y="4343400"/>
            <a:ext cx="7447763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solidFill>
                  <a:prstClr val="black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清蕪茶</a:t>
            </a:r>
            <a:r>
              <a:rPr lang="en-US" altLang="zh-CN" sz="2800" dirty="0">
                <a:solidFill>
                  <a:prstClr val="black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·</a:t>
            </a:r>
            <a:r>
              <a:rPr lang="zh-CN" altLang="en-US" sz="2800" dirty="0">
                <a:solidFill>
                  <a:prstClr val="black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桂花香</a:t>
            </a:r>
            <a:r>
              <a:rPr lang="zh-CN" altLang="en-US" sz="2800" dirty="0" smtClean="0">
                <a:solidFill>
                  <a:prstClr val="black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味    </a:t>
            </a:r>
            <a:r>
              <a:rPr lang="en-US" sz="2800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+    </a:t>
            </a:r>
            <a:r>
              <a:rPr lang="zh-TW" altLang="en-US" sz="2800" dirty="0" smtClean="0">
                <a:latin typeface="MingLiU" panose="02020509000000000000" pitchFamily="49" charset="-120"/>
                <a:ea typeface="MingLiU" panose="02020509000000000000" pitchFamily="49" charset="-120"/>
              </a:rPr>
              <a:t>交</a:t>
            </a:r>
            <a:r>
              <a:rPr lang="zh-TW" altLang="en-US" sz="2800" dirty="0">
                <a:latin typeface="MingLiU" panose="02020509000000000000" pitchFamily="49" charset="-120"/>
                <a:ea typeface="MingLiU" panose="02020509000000000000" pitchFamily="49" charset="-120"/>
              </a:rPr>
              <a:t>響樂多味套裝</a:t>
            </a:r>
            <a:endParaRPr lang="en-US" sz="2800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199386"/>
            <a:ext cx="3067424" cy="301752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Orchest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9569" r="10068" b="12754"/>
          <a:stretch/>
        </p:blipFill>
        <p:spPr bwMode="auto">
          <a:xfrm>
            <a:off x="5334000" y="1383323"/>
            <a:ext cx="2567354" cy="241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8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04800" y="1066800"/>
            <a:ext cx="8686800" cy="372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514350" indent="-51435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zh-CN" altLang="en-US" sz="2800" smtClean="0">
                <a:solidFill>
                  <a:prstClr val="black"/>
                </a:solidFill>
                <a:latin typeface="宋体" pitchFamily="2" charset="-122"/>
              </a:rPr>
              <a:t>我們使用的是豐富多樣的完整性植物食品</a:t>
            </a:r>
            <a:r>
              <a:rPr lang="en-US" altLang="zh-CN" sz="2800" smtClean="0">
                <a:solidFill>
                  <a:prstClr val="black"/>
                </a:solidFill>
                <a:latin typeface="宋体" pitchFamily="2" charset="-122"/>
              </a:rPr>
              <a:t>!</a:t>
            </a:r>
          </a:p>
          <a:p>
            <a:pPr eaLnBrk="1" hangingPunct="1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zh-CN" altLang="en-US" sz="2800" smtClean="0">
                <a:solidFill>
                  <a:prstClr val="black"/>
                </a:solidFill>
                <a:latin typeface="宋体" pitchFamily="2" charset="-122"/>
              </a:rPr>
              <a:t>因為完整性食品比分離的單一維生素或礦物質更好</a:t>
            </a:r>
            <a:r>
              <a:rPr lang="en-US" altLang="zh-CN" sz="2800" smtClean="0">
                <a:solidFill>
                  <a:prstClr val="black"/>
                </a:solidFill>
                <a:latin typeface="宋体" pitchFamily="2" charset="-122"/>
              </a:rPr>
              <a:t>!</a:t>
            </a:r>
          </a:p>
          <a:p>
            <a:pPr eaLnBrk="1" hangingPunct="1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zh-CN" altLang="en-US" sz="2800" smtClean="0">
                <a:solidFill>
                  <a:prstClr val="black"/>
                </a:solidFill>
                <a:latin typeface="宋体" pitchFamily="2" charset="-122"/>
              </a:rPr>
              <a:t>我們配製的產品保留了豐富的微量營養素</a:t>
            </a:r>
            <a:r>
              <a:rPr lang="en-US" altLang="zh-CN" sz="2800" smtClean="0">
                <a:solidFill>
                  <a:prstClr val="black"/>
                </a:solidFill>
                <a:latin typeface="宋体" pitchFamily="2" charset="-122"/>
              </a:rPr>
              <a:t>!(</a:t>
            </a:r>
            <a:r>
              <a:rPr lang="zh-CN" altLang="en-US" sz="2800" smtClean="0">
                <a:solidFill>
                  <a:prstClr val="black"/>
                </a:solidFill>
                <a:latin typeface="宋体" pitchFamily="2" charset="-122"/>
              </a:rPr>
              <a:t>植物性營養素</a:t>
            </a:r>
            <a:r>
              <a:rPr lang="en-US" altLang="zh-CN" sz="2800" smtClean="0">
                <a:solidFill>
                  <a:prstClr val="black"/>
                </a:solidFill>
                <a:latin typeface="宋体" pitchFamily="2" charset="-122"/>
              </a:rPr>
              <a:t>﹑</a:t>
            </a:r>
            <a:r>
              <a:rPr lang="zh-CN" altLang="en-US" sz="2800" smtClean="0">
                <a:solidFill>
                  <a:prstClr val="black"/>
                </a:solidFill>
                <a:latin typeface="宋体" pitchFamily="2" charset="-122"/>
              </a:rPr>
              <a:t>多醣體和抗氧化劑</a:t>
            </a:r>
            <a:r>
              <a:rPr lang="en-US" altLang="zh-CN" sz="2800" smtClean="0">
                <a:solidFill>
                  <a:prstClr val="black"/>
                </a:solidFill>
                <a:latin typeface="宋体" pitchFamily="2" charset="-122"/>
              </a:rPr>
              <a:t>)</a:t>
            </a:r>
          </a:p>
          <a:p>
            <a:pPr eaLnBrk="1" hangingPunct="1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zh-CN" altLang="en-US" sz="2800" smtClean="0">
                <a:solidFill>
                  <a:prstClr val="black"/>
                </a:solidFill>
                <a:latin typeface="宋体" pitchFamily="2" charset="-122"/>
              </a:rPr>
              <a:t>我們從不使用興奮劑和不健康的植物</a:t>
            </a:r>
            <a:r>
              <a:rPr lang="en-US" altLang="zh-CN" sz="2800" smtClean="0">
                <a:solidFill>
                  <a:prstClr val="black"/>
                </a:solidFill>
                <a:latin typeface="宋体" pitchFamily="2" charset="-122"/>
              </a:rPr>
              <a:t>!</a:t>
            </a:r>
          </a:p>
          <a:p>
            <a:pPr eaLnBrk="1" hangingPunct="1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zh-CN" altLang="en-US" sz="2800" smtClean="0">
                <a:solidFill>
                  <a:prstClr val="black"/>
                </a:solidFill>
                <a:latin typeface="宋体" pitchFamily="2" charset="-122"/>
              </a:rPr>
              <a:t>我們豐富多樣的產品是在營養免疫學理論的科學指導下配製完成的</a:t>
            </a:r>
            <a:r>
              <a:rPr lang="en-US" altLang="zh-CN" sz="2800" smtClean="0">
                <a:solidFill>
                  <a:prstClr val="black"/>
                </a:solidFill>
                <a:latin typeface="宋体" pitchFamily="2" charset="-122"/>
              </a:rPr>
              <a:t>! </a:t>
            </a:r>
            <a:endParaRPr lang="zh-TW" altLang="en-US" sz="2800" smtClean="0">
              <a:solidFill>
                <a:prstClr val="black"/>
              </a:solidFill>
              <a:latin typeface="PMingLiU" pitchFamily="18" charset="-12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2254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zh-TW" altLang="en-US" sz="4400" b="1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丞燕產品與衆不同！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4800600"/>
            <a:ext cx="838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TW" altLang="en-US" sz="4000" b="1" smtClean="0">
                <a:solidFill>
                  <a:srgbClr val="1F497D"/>
                </a:solidFill>
                <a:latin typeface="宋体" pitchFamily="2" charset="-122"/>
                <a:ea typeface="宋体" pitchFamily="2" charset="-122"/>
              </a:rPr>
              <a:t>讓</a:t>
            </a:r>
            <a:r>
              <a:rPr lang="zh-CN" altLang="en-US" sz="4000" b="1" smtClean="0">
                <a:solidFill>
                  <a:srgbClr val="1F497D"/>
                </a:solidFill>
              </a:rPr>
              <a:t>丞燕帶給您與眾不同的營養</a:t>
            </a:r>
            <a:r>
              <a:rPr lang="en-US" altLang="zh-CN" sz="4000" b="1" smtClean="0">
                <a:solidFill>
                  <a:srgbClr val="1F497D"/>
                </a:solidFill>
              </a:rPr>
              <a:t>!</a:t>
            </a:r>
            <a:endParaRPr lang="zh-TW" altLang="en-US" sz="4000" b="1" smtClean="0">
              <a:solidFill>
                <a:srgbClr val="1F497D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9000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0" y="-22225"/>
            <a:ext cx="8229600" cy="1143000"/>
          </a:xfrm>
        </p:spPr>
        <p:txBody>
          <a:bodyPr/>
          <a:lstStyle/>
          <a:p>
            <a:pPr marL="225425" algn="l"/>
            <a:r>
              <a:rPr lang="zh-CN" altLang="en-US" smtClean="0">
                <a:solidFill>
                  <a:srgbClr val="C00000"/>
                </a:solidFill>
              </a:rPr>
              <a:t>污染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990600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/>
              <a:t>隨著科技的發展，人類賴以生存的生態環境也出現了日漸嚴重的污染。</a:t>
            </a:r>
            <a:endParaRPr lang="en-US" altLang="zh-CN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CN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/>
              <a:t>我們的身體每天暴露在重金屬</a:t>
            </a:r>
            <a:r>
              <a:rPr lang="en-US" sz="2400" dirty="0"/>
              <a:t>、</a:t>
            </a:r>
            <a:r>
              <a:rPr lang="zh-CN" altLang="en-US" sz="2400" dirty="0" smtClean="0"/>
              <a:t>防腐劑</a:t>
            </a:r>
            <a:r>
              <a:rPr lang="en-US" sz="2400" dirty="0" smtClean="0"/>
              <a:t>、</a:t>
            </a:r>
            <a:r>
              <a:rPr lang="en-US" altLang="zh-CN" sz="2400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dirty="0" smtClean="0"/>
              <a:t>    </a:t>
            </a:r>
            <a:r>
              <a:rPr lang="zh-CN" altLang="en-US" sz="2400" dirty="0" smtClean="0"/>
              <a:t>空氣懸浮微粒和化學毒素等各種污染中，</a:t>
            </a:r>
            <a:endParaRPr lang="en-US" altLang="zh-CN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/>
              <a:t>     而這些有害物質一旦日積月累地囤積在</a:t>
            </a:r>
            <a:endParaRPr lang="en-US" altLang="zh-CN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/>
              <a:t>     人體細胞內，就會逐漸侵害人體，對健</a:t>
            </a:r>
            <a:endParaRPr lang="en-US" altLang="zh-CN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/>
              <a:t>     康造成非常不利的影響。</a:t>
            </a:r>
            <a:endParaRPr lang="en-US" altLang="zh-CN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CN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/>
              <a:t>此外，污染更是造成人體內自由基沉積</a:t>
            </a:r>
            <a:endParaRPr lang="en-US" altLang="zh-CN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/>
              <a:t>     的主要原因之一。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00800" y="2057400"/>
            <a:ext cx="2459736" cy="368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505200"/>
            <a:ext cx="40640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marL="225425" algn="l"/>
            <a:r>
              <a:rPr lang="zh-CN" altLang="en-US" smtClean="0">
                <a:solidFill>
                  <a:srgbClr val="C00000"/>
                </a:solidFill>
              </a:rPr>
              <a:t>自由基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/>
              <a:t>自由基是人體自然代謝產物，一旦沉積過多即會對人體形成多種危害：</a:t>
            </a:r>
            <a:endParaRPr lang="en-US" altLang="zh-CN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/>
              <a:t>自由基是引起人體衰老的主要原因。</a:t>
            </a:r>
            <a:endParaRPr lang="en-US" altLang="zh-CN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/>
              <a:t>自由基會攻擊</a:t>
            </a:r>
            <a:r>
              <a:rPr lang="en-US" altLang="zh-CN" sz="2400" dirty="0" smtClean="0"/>
              <a:t>DNA</a:t>
            </a:r>
            <a:r>
              <a:rPr lang="zh-CN" altLang="en-US" sz="2400" dirty="0" smtClean="0"/>
              <a:t>，導致腫瘤的產生。</a:t>
            </a:r>
            <a:endParaRPr lang="en-US" altLang="zh-CN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/>
              <a:t>自由基過多會導致心血管疾病。</a:t>
            </a:r>
            <a:endParaRPr lang="en-US" altLang="zh-CN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/>
              <a:t>自由基還會影響免疫系統，造成免疫力下降，並可能導致多種自體免疫疾病。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4925" y="0"/>
            <a:ext cx="8229600" cy="1143000"/>
          </a:xfrm>
        </p:spPr>
        <p:txBody>
          <a:bodyPr/>
          <a:lstStyle/>
          <a:p>
            <a:pPr marL="225425" algn="l"/>
            <a:r>
              <a:rPr lang="zh-CN" altLang="en-US" smtClean="0">
                <a:solidFill>
                  <a:srgbClr val="C00000"/>
                </a:solidFill>
              </a:rPr>
              <a:t>抗氧化劑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3581400"/>
          </a:xfrm>
        </p:spPr>
        <p:txBody>
          <a:bodyPr/>
          <a:lstStyle/>
          <a:p>
            <a:r>
              <a:rPr lang="zh-CN" altLang="en-US" sz="2400" smtClean="0"/>
              <a:t>抗氧化劑是抑制自由基</a:t>
            </a:r>
            <a:r>
              <a:rPr lang="en-US" sz="2400" smtClean="0"/>
              <a:t>、</a:t>
            </a:r>
            <a:r>
              <a:rPr lang="zh-CN" altLang="en-US" sz="2400" smtClean="0"/>
              <a:t>消除其氧化作用</a:t>
            </a:r>
            <a:r>
              <a:rPr lang="en-US" sz="2400" smtClean="0"/>
              <a:t>、</a:t>
            </a:r>
            <a:r>
              <a:rPr lang="zh-CN" altLang="en-US" sz="2400" smtClean="0"/>
              <a:t>保護人體細胞免於氧化傷害的一種營養物質。</a:t>
            </a:r>
            <a:endParaRPr lang="en-US" altLang="zh-CN" sz="240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smtClean="0"/>
              <a:t>眾多的天然植物正是攝取抗氧化劑的最佳途徑。</a:t>
            </a:r>
            <a:endParaRPr lang="en-US" sz="2400" smtClean="0"/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85800"/>
            <a:ext cx="36925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28575"/>
            <a:ext cx="8229600" cy="1143000"/>
          </a:xfrm>
        </p:spPr>
        <p:txBody>
          <a:bodyPr/>
          <a:lstStyle/>
          <a:p>
            <a:pPr marL="225425" algn="l"/>
            <a:r>
              <a:rPr lang="zh-CN" altLang="en-US" smtClean="0">
                <a:solidFill>
                  <a:srgbClr val="C00000"/>
                </a:solidFill>
              </a:rPr>
              <a:t>綠茶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54013" y="1066800"/>
            <a:ext cx="5181600" cy="4525963"/>
          </a:xfrm>
        </p:spPr>
        <p:txBody>
          <a:bodyPr/>
          <a:lstStyle/>
          <a:p>
            <a:r>
              <a:rPr lang="zh-CN" altLang="en-US" sz="2400" smtClean="0"/>
              <a:t>綠茶可減少低密度脂蛋白，進而降低罹患心臟病的風險。</a:t>
            </a:r>
            <a:endParaRPr lang="en-US" altLang="zh-CN" sz="2400" smtClean="0"/>
          </a:p>
          <a:p>
            <a:r>
              <a:rPr lang="zh-CN" altLang="en-US" sz="2400" smtClean="0"/>
              <a:t>綠茶含有茶多酚，一種具有抗氧化功能的植物營養素，可以抑制氧化作用，從而控制炎症和</a:t>
            </a:r>
            <a:r>
              <a:rPr lang="en-US" altLang="zh-CN" sz="2400" smtClean="0"/>
              <a:t>DNA</a:t>
            </a:r>
            <a:r>
              <a:rPr lang="zh-CN" altLang="en-US" sz="2400" smtClean="0"/>
              <a:t>損傷，進而防止這些問題引起的各種慢性疾病。</a:t>
            </a:r>
            <a:endParaRPr lang="en-US" altLang="zh-CN" sz="2400" smtClean="0"/>
          </a:p>
          <a:p>
            <a:r>
              <a:rPr lang="zh-CN" altLang="en-US" sz="2400" smtClean="0"/>
              <a:t>經水處理法去掉了咖啡因。</a:t>
            </a:r>
            <a:endParaRPr lang="en-US" sz="24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715000" y="1066800"/>
            <a:ext cx="2833421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175" y="0"/>
            <a:ext cx="8229600" cy="1143000"/>
          </a:xfrm>
        </p:spPr>
        <p:txBody>
          <a:bodyPr/>
          <a:lstStyle/>
          <a:p>
            <a:pPr marL="225425" algn="l"/>
            <a:r>
              <a:rPr lang="zh-CN" altLang="en-US" smtClean="0">
                <a:solidFill>
                  <a:srgbClr val="C00000"/>
                </a:solidFill>
              </a:rPr>
              <a:t>五葉參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800600" cy="4525963"/>
          </a:xfrm>
        </p:spPr>
        <p:txBody>
          <a:bodyPr/>
          <a:lstStyle/>
          <a:p>
            <a:r>
              <a:rPr lang="zh-CN" altLang="en-US" sz="2400" smtClean="0"/>
              <a:t>不含咖啡因和刺激性物質。</a:t>
            </a:r>
            <a:endParaRPr lang="en-US" altLang="zh-CN" sz="2400" smtClean="0"/>
          </a:p>
          <a:p>
            <a:r>
              <a:rPr lang="zh-CN" altLang="en-US" sz="2400" smtClean="0"/>
              <a:t>具有顯著的消炎作用。</a:t>
            </a:r>
            <a:endParaRPr lang="en-US" altLang="zh-CN" sz="2400" smtClean="0"/>
          </a:p>
          <a:p>
            <a:r>
              <a:rPr lang="zh-CN" altLang="en-US" sz="2400" smtClean="0"/>
              <a:t>含有絞股藍皂甙，這組植物營養素可以控制</a:t>
            </a:r>
            <a:r>
              <a:rPr lang="en-US" altLang="zh-CN" sz="2400" smtClean="0"/>
              <a:t>DNA</a:t>
            </a:r>
            <a:r>
              <a:rPr lang="zh-CN" altLang="en-US" sz="2400" smtClean="0"/>
              <a:t>受損和心血管疾病，保持體力，強化免疫系統和發揮抗氧化活性。</a:t>
            </a:r>
            <a:endParaRPr lang="en-US" altLang="zh-CN" sz="2400" smtClean="0"/>
          </a:p>
          <a:p>
            <a:r>
              <a:rPr lang="zh-CN" altLang="en-US" sz="2400" smtClean="0"/>
              <a:t>可降氣道敏感度，緩解哮喘症的氣道炎症。</a:t>
            </a:r>
            <a:endParaRPr lang="en-US" sz="24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486400" y="932820"/>
            <a:ext cx="3076181" cy="460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marL="225425" algn="l"/>
            <a:r>
              <a:rPr lang="zh-CN" altLang="en-US" smtClean="0">
                <a:solidFill>
                  <a:srgbClr val="C00000"/>
                </a:solidFill>
              </a:rPr>
              <a:t>桂花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876800" cy="3962400"/>
          </a:xfrm>
        </p:spPr>
        <p:txBody>
          <a:bodyPr/>
          <a:lstStyle/>
          <a:p>
            <a:r>
              <a:rPr lang="zh-CN" altLang="en-US" sz="2400" smtClean="0"/>
              <a:t>桂花醇香濃郁的香氣可以令人放鬆心情，具有舒緩壓力</a:t>
            </a:r>
            <a:r>
              <a:rPr lang="en-US" sz="2400" smtClean="0"/>
              <a:t>、</a:t>
            </a:r>
            <a:r>
              <a:rPr lang="zh-CN" altLang="en-US" sz="2400" smtClean="0"/>
              <a:t>安撫精神的功效。</a:t>
            </a:r>
            <a:endParaRPr lang="en-US" altLang="zh-CN" sz="2400" smtClean="0"/>
          </a:p>
          <a:p>
            <a:r>
              <a:rPr lang="zh-CN" altLang="en-US" sz="2400" smtClean="0"/>
              <a:t>桂花的香氣有助於降低食慾，從而幫助控制體重。</a:t>
            </a:r>
            <a:endParaRPr lang="en-US" altLang="zh-CN" sz="2400" smtClean="0"/>
          </a:p>
          <a:p>
            <a:r>
              <a:rPr lang="zh-CN" altLang="en-US" sz="2400" smtClean="0"/>
              <a:t>桂花富含多酚</a:t>
            </a:r>
            <a:r>
              <a:rPr lang="en-US" altLang="zh-CN" sz="2400" smtClean="0"/>
              <a:t>·</a:t>
            </a:r>
            <a:r>
              <a:rPr lang="zh-CN" altLang="en-US" sz="2400" smtClean="0"/>
              <a:t>類黃酮和木質素類化合物，桂花具有抗腫瘤</a:t>
            </a:r>
            <a:r>
              <a:rPr lang="en-US" sz="2400" smtClean="0"/>
              <a:t>、</a:t>
            </a:r>
            <a:r>
              <a:rPr lang="zh-CN" altLang="en-US" sz="2400" smtClean="0"/>
              <a:t>抗氧化</a:t>
            </a:r>
            <a:r>
              <a:rPr lang="en-US" sz="2400" smtClean="0"/>
              <a:t>、</a:t>
            </a:r>
            <a:r>
              <a:rPr lang="zh-CN" altLang="en-US" sz="2400" smtClean="0"/>
              <a:t>抗菌和雌激素的作用。</a:t>
            </a:r>
            <a:endParaRPr lang="en-US" altLang="zh-CN" sz="2400" smtClean="0"/>
          </a:p>
          <a:p>
            <a:r>
              <a:rPr lang="zh-CN" altLang="en-US" sz="2400" smtClean="0"/>
              <a:t>桂花還可以保護神經系統。</a:t>
            </a:r>
            <a:endParaRPr lang="en-US" sz="2400" smtClean="0">
              <a:ea typeface="宋体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438384" y="990600"/>
            <a:ext cx="32512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219200"/>
            <a:ext cx="434340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34925" y="0"/>
            <a:ext cx="8229600" cy="1143000"/>
          </a:xfrm>
        </p:spPr>
        <p:txBody>
          <a:bodyPr/>
          <a:lstStyle/>
          <a:p>
            <a:pPr marL="225425" algn="l"/>
            <a:r>
              <a:rPr lang="zh-CN" altLang="en-US" smtClean="0">
                <a:solidFill>
                  <a:srgbClr val="C00000"/>
                </a:solidFill>
              </a:rPr>
              <a:t>菊花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105400" cy="4525963"/>
          </a:xfrm>
        </p:spPr>
        <p:txBody>
          <a:bodyPr/>
          <a:lstStyle/>
          <a:p>
            <a:r>
              <a:rPr lang="zh-CN" altLang="en-US" sz="2400" smtClean="0"/>
              <a:t>清熱消炎的最佳聖品。</a:t>
            </a:r>
            <a:endParaRPr lang="en-US" altLang="zh-CN" sz="2400" smtClean="0"/>
          </a:p>
          <a:p>
            <a:r>
              <a:rPr lang="zh-CN" altLang="en-US" sz="2400" smtClean="0"/>
              <a:t>具有抗菌和抗病毒的功效，被認為可以為身體清毒和淨化血液。</a:t>
            </a:r>
            <a:endParaRPr lang="en-US" altLang="zh-CN" sz="2400" smtClean="0"/>
          </a:p>
          <a:p>
            <a:r>
              <a:rPr lang="zh-CN" altLang="en-US" sz="2400" smtClean="0"/>
              <a:t>可以明目，對很多眼睛問題，比如眼睛疼痛和眼睛疲勞都有幫助。</a:t>
            </a:r>
            <a:endParaRPr lang="en-US" altLang="zh-CN" sz="2400" smtClean="0"/>
          </a:p>
          <a:p>
            <a:r>
              <a:rPr lang="zh-CN" altLang="en-US" sz="2400" smtClean="0"/>
              <a:t>含有豐富多樣的植物性營養素，具有強效的抗炎症</a:t>
            </a:r>
            <a:r>
              <a:rPr lang="en-US" sz="2400" smtClean="0"/>
              <a:t>、</a:t>
            </a:r>
            <a:r>
              <a:rPr lang="zh-CN" altLang="en-US" sz="2400" smtClean="0"/>
              <a:t>抗腫瘤和抗氧化作用。</a:t>
            </a:r>
            <a:endParaRPr lang="en-US" sz="2400" smtClean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8229600" cy="1143000"/>
          </a:xfrm>
        </p:spPr>
        <p:txBody>
          <a:bodyPr/>
          <a:lstStyle/>
          <a:p>
            <a:pPr marL="225425" algn="l"/>
            <a:r>
              <a:rPr lang="zh-CN" altLang="en-US" b="1" smtClean="0">
                <a:solidFill>
                  <a:srgbClr val="C00000"/>
                </a:solidFill>
              </a:rPr>
              <a:t>清蕪茶</a:t>
            </a:r>
            <a:r>
              <a:rPr lang="en-US" altLang="zh-CN" b="1" smtClean="0">
                <a:solidFill>
                  <a:srgbClr val="C00000"/>
                </a:solidFill>
              </a:rPr>
              <a:t>·</a:t>
            </a:r>
            <a:r>
              <a:rPr lang="zh-CN" altLang="en-US" b="1" smtClean="0">
                <a:solidFill>
                  <a:srgbClr val="C00000"/>
                </a:solidFill>
              </a:rPr>
              <a:t>桂花香味</a:t>
            </a:r>
            <a:endParaRPr lang="en-US" b="1" smtClean="0">
              <a:solidFill>
                <a:srgbClr val="C00000"/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800600" y="1447800"/>
            <a:ext cx="4114800" cy="3581400"/>
          </a:xfrm>
        </p:spPr>
        <p:txBody>
          <a:bodyPr/>
          <a:lstStyle/>
          <a:p>
            <a:r>
              <a:rPr lang="zh-CN" altLang="en-US" dirty="0" smtClean="0"/>
              <a:t>去咖啡因綠茶</a:t>
            </a:r>
            <a:endParaRPr lang="en-US" altLang="zh-CN" dirty="0" smtClean="0"/>
          </a:p>
          <a:p>
            <a:r>
              <a:rPr lang="zh-CN" altLang="en-US" dirty="0" smtClean="0"/>
              <a:t>五葉參</a:t>
            </a:r>
            <a:endParaRPr lang="en-US" altLang="zh-CN" dirty="0" smtClean="0"/>
          </a:p>
          <a:p>
            <a:r>
              <a:rPr lang="zh-CN" altLang="en-US" dirty="0" smtClean="0"/>
              <a:t>桂花</a:t>
            </a:r>
            <a:endParaRPr lang="en-US" altLang="zh-CN" dirty="0" smtClean="0"/>
          </a:p>
          <a:p>
            <a:r>
              <a:rPr lang="zh-CN" altLang="en-US" dirty="0" smtClean="0"/>
              <a:t>菊花</a:t>
            </a:r>
            <a:endParaRPr lang="en-US" altLang="zh-CN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4800" y="1600200"/>
            <a:ext cx="4198067" cy="295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962</Words>
  <Application>Microsoft Office PowerPoint</Application>
  <PresentationFormat>On-screen Show (4:3)</PresentationFormat>
  <Paragraphs>59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2_Office Theme</vt:lpstr>
      <vt:lpstr>清蕪茶 桂花香味</vt:lpstr>
      <vt:lpstr>污染</vt:lpstr>
      <vt:lpstr>自由基</vt:lpstr>
      <vt:lpstr>抗氧化劑</vt:lpstr>
      <vt:lpstr>綠茶</vt:lpstr>
      <vt:lpstr>五葉參</vt:lpstr>
      <vt:lpstr>桂花</vt:lpstr>
      <vt:lpstr>菊花</vt:lpstr>
      <vt:lpstr>清蕪茶·桂花香味</vt:lpstr>
      <vt:lpstr>搭配產品</vt:lpstr>
      <vt:lpstr>搭配產品</vt:lpstr>
      <vt:lpstr>搭配產品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Triflora™ Osmanthus</dc:title>
  <dc:creator>Terry Grevstad</dc:creator>
  <cp:lastModifiedBy>Terry Grevstad</cp:lastModifiedBy>
  <cp:revision>27</cp:revision>
  <dcterms:created xsi:type="dcterms:W3CDTF">2014-02-04T17:42:25Z</dcterms:created>
  <dcterms:modified xsi:type="dcterms:W3CDTF">2015-04-22T16:33:30Z</dcterms:modified>
</cp:coreProperties>
</file>